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9"/>
  </p:notesMasterIdLst>
  <p:sldIdLst>
    <p:sldId id="256" r:id="rId2"/>
    <p:sldId id="258" r:id="rId3"/>
    <p:sldId id="269" r:id="rId4"/>
    <p:sldId id="270" r:id="rId5"/>
    <p:sldId id="257" r:id="rId6"/>
    <p:sldId id="266" r:id="rId7"/>
    <p:sldId id="265" r:id="rId8"/>
    <p:sldId id="271" r:id="rId9"/>
    <p:sldId id="260" r:id="rId10"/>
    <p:sldId id="268" r:id="rId11"/>
    <p:sldId id="267" r:id="rId12"/>
    <p:sldId id="261" r:id="rId13"/>
    <p:sldId id="272" r:id="rId14"/>
    <p:sldId id="273" r:id="rId15"/>
    <p:sldId id="259" r:id="rId16"/>
    <p:sldId id="264" r:id="rId17"/>
    <p:sldId id="26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72167" autoAdjust="0"/>
  </p:normalViewPr>
  <p:slideViewPr>
    <p:cSldViewPr snapToGrid="0" snapToObjects="1">
      <p:cViewPr varScale="1">
        <p:scale>
          <a:sx n="74" d="100"/>
          <a:sy n="74" d="100"/>
        </p:scale>
        <p:origin x="-1920" y="-104"/>
      </p:cViewPr>
      <p:guideLst>
        <p:guide orient="horz" pos="2160"/>
        <p:guide pos="2880"/>
      </p:guideLst>
    </p:cSldViewPr>
  </p:slideViewPr>
  <p:outlineViewPr>
    <p:cViewPr>
      <p:scale>
        <a:sx n="33" d="100"/>
        <a:sy n="33" d="100"/>
      </p:scale>
      <p:origin x="0" y="936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0849BE-0611-844E-AABA-89B6598995BF}" type="datetimeFigureOut">
              <a:rPr lang="en-US" smtClean="0"/>
              <a:t>11/2/12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C57F3A-FE73-2340-83D6-16F923D58765}" type="slidenum">
              <a:rPr lang="en-US" smtClean="0"/>
              <a:t>‹#›</a:t>
            </a:fld>
            <a:endParaRPr lang="en-US"/>
          </a:p>
        </p:txBody>
      </p:sp>
    </p:spTree>
    <p:extLst>
      <p:ext uri="{BB962C8B-B14F-4D97-AF65-F5344CB8AC3E}">
        <p14:creationId xmlns:p14="http://schemas.microsoft.com/office/powerpoint/2010/main" val="41085049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great</a:t>
            </a:r>
            <a:r>
              <a:rPr lang="en-US" baseline="0" dirty="0" smtClean="0"/>
              <a:t> to see you.  </a:t>
            </a:r>
          </a:p>
          <a:p>
            <a:endParaRPr lang="en-US" baseline="0" dirty="0" smtClean="0"/>
          </a:p>
          <a:p>
            <a:r>
              <a:rPr lang="en-US" baseline="0" dirty="0" smtClean="0"/>
              <a:t>Thanks for joining us.</a:t>
            </a:r>
          </a:p>
          <a:p>
            <a:endParaRPr lang="en-US" baseline="0" dirty="0" smtClean="0"/>
          </a:p>
          <a:p>
            <a:r>
              <a:rPr lang="en-US" baseline="0" dirty="0" smtClean="0"/>
              <a:t>And thanks to those listening in remotely.</a:t>
            </a:r>
          </a:p>
          <a:p>
            <a:endParaRPr lang="en-US" baseline="0" dirty="0" smtClean="0"/>
          </a:p>
          <a:p>
            <a:r>
              <a:rPr lang="en-US" baseline="0" dirty="0" smtClean="0"/>
              <a:t>I’d like to provide an update on four MLS areas.</a:t>
            </a:r>
          </a:p>
          <a:p>
            <a:endParaRPr lang="en-US" dirty="0"/>
          </a:p>
        </p:txBody>
      </p:sp>
      <p:sp>
        <p:nvSpPr>
          <p:cNvPr id="4" name="Slide Number Placeholder 3"/>
          <p:cNvSpPr>
            <a:spLocks noGrp="1"/>
          </p:cNvSpPr>
          <p:nvPr>
            <p:ph type="sldNum" sz="quarter" idx="10"/>
          </p:nvPr>
        </p:nvSpPr>
        <p:spPr/>
        <p:txBody>
          <a:bodyPr/>
          <a:lstStyle/>
          <a:p>
            <a:fld id="{AFC57F3A-FE73-2340-83D6-16F923D58765}" type="slidenum">
              <a:rPr lang="en-US" smtClean="0"/>
              <a:t>2</a:t>
            </a:fld>
            <a:endParaRPr lang="en-US"/>
          </a:p>
        </p:txBody>
      </p:sp>
    </p:spTree>
    <p:extLst>
      <p:ext uri="{BB962C8B-B14F-4D97-AF65-F5344CB8AC3E}">
        <p14:creationId xmlns:p14="http://schemas.microsoft.com/office/powerpoint/2010/main" val="16520595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Connections</a:t>
            </a:r>
          </a:p>
          <a:p>
            <a:endParaRPr lang="en-US" dirty="0" smtClean="0"/>
          </a:p>
          <a:p>
            <a:r>
              <a:rPr lang="en-US" dirty="0" smtClean="0"/>
              <a:t>Sharing expertise and resources</a:t>
            </a:r>
          </a:p>
          <a:p>
            <a:r>
              <a:rPr lang="en-US" dirty="0" smtClean="0"/>
              <a:t>Peer training</a:t>
            </a:r>
          </a:p>
          <a:p>
            <a:r>
              <a:rPr lang="en-US" dirty="0" smtClean="0"/>
              <a:t>Networking</a:t>
            </a:r>
          </a:p>
          <a:p>
            <a:r>
              <a:rPr lang="en-US" dirty="0" smtClean="0"/>
              <a:t>Library Leadership Institute</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AFC57F3A-FE73-2340-83D6-16F923D58765}" type="slidenum">
              <a:rPr lang="en-US" smtClean="0"/>
              <a:t>12</a:t>
            </a:fld>
            <a:endParaRPr lang="en-US"/>
          </a:p>
        </p:txBody>
      </p:sp>
    </p:spTree>
    <p:extLst>
      <p:ext uri="{BB962C8B-B14F-4D97-AF65-F5344CB8AC3E}">
        <p14:creationId xmlns:p14="http://schemas.microsoft.com/office/powerpoint/2010/main" val="4914243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Target Underserved</a:t>
            </a:r>
            <a:r>
              <a:rPr lang="en-US" baseline="0" dirty="0" smtClean="0"/>
              <a:t> Audiences</a:t>
            </a:r>
          </a:p>
          <a:p>
            <a:r>
              <a:rPr lang="en-US" baseline="0" dirty="0" smtClean="0"/>
              <a:t>With communications and services</a:t>
            </a:r>
          </a:p>
          <a:p>
            <a:r>
              <a:rPr lang="en-US" baseline="0" dirty="0" smtClean="0"/>
              <a:t>Team</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FC57F3A-FE73-2340-83D6-16F923D58765}" type="slidenum">
              <a:rPr lang="en-US" smtClean="0"/>
              <a:t>13</a:t>
            </a:fld>
            <a:endParaRPr lang="en-US"/>
          </a:p>
        </p:txBody>
      </p:sp>
    </p:spTree>
    <p:extLst>
      <p:ext uri="{BB962C8B-B14F-4D97-AF65-F5344CB8AC3E}">
        <p14:creationId xmlns:p14="http://schemas.microsoft.com/office/powerpoint/2010/main" val="33925321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Branding and Communications Plan</a:t>
            </a:r>
            <a:endParaRPr lang="en-US" dirty="0" smtClean="0"/>
          </a:p>
          <a:p>
            <a:endParaRPr lang="en-US" dirty="0"/>
          </a:p>
        </p:txBody>
      </p:sp>
      <p:sp>
        <p:nvSpPr>
          <p:cNvPr id="4" name="Slide Number Placeholder 3"/>
          <p:cNvSpPr>
            <a:spLocks noGrp="1"/>
          </p:cNvSpPr>
          <p:nvPr>
            <p:ph type="sldNum" sz="quarter" idx="10"/>
          </p:nvPr>
        </p:nvSpPr>
        <p:spPr/>
        <p:txBody>
          <a:bodyPr/>
          <a:lstStyle/>
          <a:p>
            <a:fld id="{AFC57F3A-FE73-2340-83D6-16F923D58765}" type="slidenum">
              <a:rPr lang="en-US" smtClean="0"/>
              <a:t>14</a:t>
            </a:fld>
            <a:endParaRPr lang="en-US"/>
          </a:p>
        </p:txBody>
      </p:sp>
    </p:spTree>
    <p:extLst>
      <p:ext uri="{BB962C8B-B14F-4D97-AF65-F5344CB8AC3E}">
        <p14:creationId xmlns:p14="http://schemas.microsoft.com/office/powerpoint/2010/main" val="5679722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Significant changes to budget and plan approved last year.</a:t>
            </a:r>
          </a:p>
          <a:p>
            <a:endParaRPr lang="en-US" baseline="0" dirty="0" smtClean="0"/>
          </a:p>
          <a:p>
            <a:r>
              <a:rPr lang="en-US" baseline="0" dirty="0" smtClean="0"/>
              <a:t>Cheryl </a:t>
            </a:r>
            <a:r>
              <a:rPr lang="en-US" baseline="0" dirty="0" err="1" smtClean="0"/>
              <a:t>Coakely</a:t>
            </a:r>
            <a:r>
              <a:rPr lang="en-US" baseline="0" dirty="0" smtClean="0"/>
              <a:t>-Rivera Amendment $100,000 – a great start!</a:t>
            </a:r>
          </a:p>
          <a:p>
            <a:endParaRPr lang="en-US" baseline="0" dirty="0" smtClean="0"/>
          </a:p>
          <a:p>
            <a:r>
              <a:rPr lang="en-US" dirty="0" smtClean="0"/>
              <a:t>Need to focus on </a:t>
            </a:r>
            <a:r>
              <a:rPr lang="en-US" dirty="0" err="1" smtClean="0"/>
              <a:t>eContent</a:t>
            </a:r>
            <a:r>
              <a:rPr lang="en-US" dirty="0" smtClean="0"/>
              <a:t> – eBooks, databases,</a:t>
            </a:r>
            <a:r>
              <a:rPr lang="en-US" baseline="0" dirty="0" smtClean="0"/>
              <a:t> collaborative purchasing</a:t>
            </a:r>
          </a:p>
          <a:p>
            <a:r>
              <a:rPr lang="en-US" baseline="0" dirty="0" smtClean="0"/>
              <a:t>Support – let professionals focus where most effective, more virtual training</a:t>
            </a:r>
          </a:p>
          <a:p>
            <a:endParaRPr lang="en-US" baseline="0" dirty="0" smtClean="0"/>
          </a:p>
          <a:p>
            <a:r>
              <a:rPr lang="en-US" baseline="0" dirty="0" smtClean="0"/>
              <a:t>In addition to core services and implementation of strategic objectives.</a:t>
            </a:r>
          </a:p>
          <a:p>
            <a:endParaRPr lang="en-US" baseline="0" dirty="0" smtClean="0"/>
          </a:p>
          <a:p>
            <a:r>
              <a:rPr lang="en-US" baseline="0" dirty="0" smtClean="0"/>
              <a:t>You will be asked to approve the Plan of Service and Budget</a:t>
            </a:r>
          </a:p>
          <a:p>
            <a:endParaRPr lang="en-US" baseline="0" dirty="0" smtClean="0"/>
          </a:p>
          <a:p>
            <a:r>
              <a:rPr lang="en-US" b="1" baseline="0" dirty="0" smtClean="0"/>
              <a:t>Questions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AFC57F3A-FE73-2340-83D6-16F923D58765}" type="slidenum">
              <a:rPr lang="en-US" smtClean="0"/>
              <a:t>15</a:t>
            </a:fld>
            <a:endParaRPr lang="en-US"/>
          </a:p>
        </p:txBody>
      </p:sp>
    </p:spTree>
    <p:extLst>
      <p:ext uri="{BB962C8B-B14F-4D97-AF65-F5344CB8AC3E}">
        <p14:creationId xmlns:p14="http://schemas.microsoft.com/office/powerpoint/2010/main" val="807573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Lost 40%</a:t>
            </a:r>
          </a:p>
          <a:p>
            <a:r>
              <a:rPr lang="en-US" dirty="0" smtClean="0"/>
              <a:t>Value up 50%</a:t>
            </a:r>
          </a:p>
          <a:p>
            <a:r>
              <a:rPr lang="en-US" dirty="0" smtClean="0"/>
              <a:t>Efficient</a:t>
            </a:r>
          </a:p>
          <a:p>
            <a:r>
              <a:rPr lang="en-US" dirty="0" smtClean="0"/>
              <a:t>Need to do more</a:t>
            </a:r>
            <a:endParaRPr lang="en-US" dirty="0"/>
          </a:p>
        </p:txBody>
      </p:sp>
      <p:sp>
        <p:nvSpPr>
          <p:cNvPr id="4" name="Slide Number Placeholder 3"/>
          <p:cNvSpPr>
            <a:spLocks noGrp="1"/>
          </p:cNvSpPr>
          <p:nvPr>
            <p:ph type="sldNum" sz="quarter" idx="10"/>
          </p:nvPr>
        </p:nvSpPr>
        <p:spPr/>
        <p:txBody>
          <a:bodyPr/>
          <a:lstStyle/>
          <a:p>
            <a:fld id="{AFC57F3A-FE73-2340-83D6-16F923D58765}" type="slidenum">
              <a:rPr lang="en-US" smtClean="0"/>
              <a:t>16</a:t>
            </a:fld>
            <a:endParaRPr lang="en-US"/>
          </a:p>
        </p:txBody>
      </p:sp>
    </p:spTree>
    <p:extLst>
      <p:ext uri="{BB962C8B-B14F-4D97-AF65-F5344CB8AC3E}">
        <p14:creationId xmlns:p14="http://schemas.microsoft.com/office/powerpoint/2010/main" val="31837892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C57F3A-FE73-2340-83D6-16F923D58765}" type="slidenum">
              <a:rPr lang="en-US" smtClean="0"/>
              <a:t>17</a:t>
            </a:fld>
            <a:endParaRPr lang="en-US"/>
          </a:p>
        </p:txBody>
      </p:sp>
    </p:spTree>
    <p:extLst>
      <p:ext uri="{BB962C8B-B14F-4D97-AF65-F5344CB8AC3E}">
        <p14:creationId xmlns:p14="http://schemas.microsoft.com/office/powerpoint/2010/main" val="4261182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is a brief annual report in your handout with statistics for services used by member along with quotes about services from our members.</a:t>
            </a:r>
          </a:p>
          <a:p>
            <a:endParaRPr lang="en-US" baseline="0" dirty="0" smtClean="0"/>
          </a:p>
          <a:p>
            <a:r>
              <a:rPr lang="en-US" baseline="0" dirty="0" smtClean="0"/>
              <a:t>I won’t read it to you, but I’d like to point out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a:t>
            </a:r>
            <a:r>
              <a:rPr lang="en-US" b="1" baseline="0" dirty="0" smtClean="0"/>
              <a:t>staff and management team</a:t>
            </a:r>
            <a:r>
              <a:rPr lang="en-US" baseline="0" dirty="0" smtClean="0"/>
              <a:t> are doing a tremendous job working with members, vendors, and colleagues to </a:t>
            </a:r>
            <a:r>
              <a:rPr lang="en-US" b="1" baseline="0" dirty="0" smtClean="0"/>
              <a:t>empower</a:t>
            </a:r>
            <a:r>
              <a:rPr lang="en-US" baseline="0" dirty="0" smtClean="0"/>
              <a:t> member libraries for success.</a:t>
            </a:r>
          </a:p>
          <a:p>
            <a:r>
              <a:rPr lang="en-US" baseline="0" dirty="0" smtClean="0"/>
              <a:t>The </a:t>
            </a:r>
            <a:r>
              <a:rPr lang="en-US" b="1" baseline="0" dirty="0" smtClean="0"/>
              <a:t>Executive Board </a:t>
            </a:r>
            <a:r>
              <a:rPr lang="en-US" baseline="0" dirty="0" smtClean="0"/>
              <a:t>and </a:t>
            </a:r>
            <a:r>
              <a:rPr lang="en-US" b="1" baseline="0" dirty="0" smtClean="0"/>
              <a:t>Committee</a:t>
            </a:r>
            <a:r>
              <a:rPr lang="en-US" baseline="0" dirty="0" smtClean="0"/>
              <a:t> members add their expertise and dedication to keep MLS on track with member needs.</a:t>
            </a:r>
          </a:p>
          <a:p>
            <a:r>
              <a:rPr lang="en-US" baseline="0" dirty="0" smtClean="0"/>
              <a:t>I am pleased to announce that in our preliminary look at the value of MLS services, that is what it would cost libraries to buy without MLS,</a:t>
            </a:r>
          </a:p>
          <a:p>
            <a:r>
              <a:rPr lang="en-US" baseline="0" dirty="0" smtClean="0"/>
              <a:t>We’ve calculated that each dollar of state appropriations resulted in more than $14 worth of service.</a:t>
            </a:r>
          </a:p>
          <a:p>
            <a:endParaRPr lang="en-US" baseline="0" dirty="0" smtClean="0"/>
          </a:p>
          <a:p>
            <a:r>
              <a:rPr lang="en-US" baseline="0" dirty="0" smtClean="0"/>
              <a:t>Two new endeavors with tables</a:t>
            </a:r>
          </a:p>
          <a:p>
            <a:r>
              <a:rPr lang="en-US" baseline="0" dirty="0" smtClean="0"/>
              <a:t>We launched </a:t>
            </a:r>
            <a:r>
              <a:rPr lang="en-US" b="1" baseline="0" dirty="0" smtClean="0"/>
              <a:t>BiblioTemps</a:t>
            </a:r>
            <a:r>
              <a:rPr lang="en-US" baseline="0" dirty="0" smtClean="0"/>
              <a:t> with one placement per week in the initial months, meeting member needs and later contributing to revenue for MLS to allow us to expand services.</a:t>
            </a:r>
          </a:p>
          <a:p>
            <a:r>
              <a:rPr lang="en-US" baseline="0" dirty="0" smtClean="0"/>
              <a:t>We worked with the </a:t>
            </a:r>
            <a:r>
              <a:rPr lang="en-US" b="1" baseline="0" dirty="0" smtClean="0"/>
              <a:t>Mass Higher Ed </a:t>
            </a:r>
            <a:r>
              <a:rPr lang="en-US" b="1" baseline="0" dirty="0" err="1" smtClean="0"/>
              <a:t>Collab</a:t>
            </a:r>
            <a:r>
              <a:rPr lang="en-US" b="1" baseline="0" dirty="0" smtClean="0"/>
              <a:t> </a:t>
            </a:r>
            <a:r>
              <a:rPr lang="en-US" baseline="0" dirty="0" smtClean="0"/>
              <a:t>to launch supplies and materials coops that will provide significant discounts, simplified procedures, and greater buying power.</a:t>
            </a:r>
          </a:p>
          <a:p>
            <a:endParaRPr lang="en-US" baseline="0" dirty="0" smtClean="0"/>
          </a:p>
          <a:p>
            <a:r>
              <a:rPr lang="en-US" baseline="0" dirty="0" smtClean="0"/>
              <a:t>MLS is committed to maintaining an office in eastern and western Mass.   You may be aware that the Western Mass. Reg. Lib System built a facility in Whately in 2006.</a:t>
            </a:r>
          </a:p>
          <a:p>
            <a:r>
              <a:rPr lang="en-US" baseline="0" dirty="0" smtClean="0"/>
              <a:t>We are only using a small part of this building.  There is a significant amount of surplus space that carries significant cost for mortgage and upkeep.</a:t>
            </a:r>
          </a:p>
          <a:p>
            <a:r>
              <a:rPr lang="en-US" baseline="0" dirty="0" smtClean="0"/>
              <a:t>We have tried to find a tenant to make this building cost effective without success.  Worked with WMLA to petition Congressman.</a:t>
            </a:r>
          </a:p>
          <a:p>
            <a:r>
              <a:rPr lang="en-US" baseline="0" dirty="0" smtClean="0"/>
              <a:t>We need to make a decision during this fiscal year to allow MLS to run cost effectively and target use of funds in the best way to benefit members.</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Joint Advocacy Pilot Program – Take Action!</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FC57F3A-FE73-2340-83D6-16F923D58765}" type="slidenum">
              <a:rPr lang="en-US" smtClean="0"/>
              <a:t>3</a:t>
            </a:fld>
            <a:endParaRPr lang="en-US"/>
          </a:p>
        </p:txBody>
      </p:sp>
    </p:spTree>
    <p:extLst>
      <p:ext uri="{BB962C8B-B14F-4D97-AF65-F5344CB8AC3E}">
        <p14:creationId xmlns:p14="http://schemas.microsoft.com/office/powerpoint/2010/main" val="1541597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Brand</a:t>
            </a:r>
            <a:r>
              <a:rPr lang="en-US" baseline="0" dirty="0" smtClean="0"/>
              <a:t> new Strategic Plan reflects </a:t>
            </a:r>
            <a:r>
              <a:rPr lang="en-US" b="1" baseline="0" dirty="0" smtClean="0"/>
              <a:t>a shared vision </a:t>
            </a:r>
            <a:r>
              <a:rPr lang="en-US" baseline="0" dirty="0" smtClean="0"/>
              <a:t>for MLS to </a:t>
            </a:r>
            <a:r>
              <a:rPr lang="en-US" b="1" baseline="0" dirty="0" smtClean="0"/>
              <a:t>empower</a:t>
            </a:r>
            <a:r>
              <a:rPr lang="en-US" baseline="0" dirty="0" smtClean="0"/>
              <a:t> member libraries for success.</a:t>
            </a:r>
          </a:p>
          <a:p>
            <a:endParaRPr lang="en-US" baseline="0" dirty="0" smtClean="0"/>
          </a:p>
          <a:p>
            <a:r>
              <a:rPr lang="en-US" baseline="0" dirty="0" smtClean="0"/>
              <a:t>We had a lot of help.</a:t>
            </a:r>
          </a:p>
          <a:p>
            <a:r>
              <a:rPr lang="en-US" baseline="0" dirty="0" smtClean="0"/>
              <a:t>Hundreds of members provided input.</a:t>
            </a:r>
          </a:p>
          <a:p>
            <a:r>
              <a:rPr lang="en-US" baseline="0" dirty="0" smtClean="0"/>
              <a:t>The Task Force members represented all types and all parts of the Commonwealth and did an excellent job in planning the process, participating in information gathering and analysis, and finalizing the document.</a:t>
            </a:r>
          </a:p>
          <a:p>
            <a:r>
              <a:rPr lang="en-US" baseline="0" dirty="0" smtClean="0"/>
              <a:t>The Ex </a:t>
            </a:r>
            <a:r>
              <a:rPr lang="en-US" baseline="0" dirty="0" err="1" smtClean="0"/>
              <a:t>Bd</a:t>
            </a:r>
            <a:r>
              <a:rPr lang="en-US" baseline="0" dirty="0" smtClean="0"/>
              <a:t>, Committees, and Staff all provided additional input.</a:t>
            </a:r>
          </a:p>
          <a:p>
            <a:endParaRPr lang="en-US" baseline="0" dirty="0" smtClean="0"/>
          </a:p>
          <a:p>
            <a:r>
              <a:rPr lang="en-US" dirty="0" smtClean="0"/>
              <a:t>You all have a copy of the single-page snapshot</a:t>
            </a:r>
            <a:r>
              <a:rPr lang="en-US" baseline="0" dirty="0" smtClean="0"/>
              <a:t> view of our Plan</a:t>
            </a:r>
          </a:p>
          <a:p>
            <a:r>
              <a:rPr lang="en-US" baseline="0" dirty="0" smtClean="0"/>
              <a:t>We have reconfirmed the MLS Mission established by the MLS Planners</a:t>
            </a:r>
          </a:p>
          <a:p>
            <a:r>
              <a:rPr lang="en-US" baseline="0" dirty="0" smtClean="0"/>
              <a:t>We’ve added a tag line- MLS makes libraries and librarians stronger</a:t>
            </a:r>
          </a:p>
          <a:p>
            <a:endParaRPr lang="en-US" baseline="0" dirty="0" smtClean="0"/>
          </a:p>
          <a:p>
            <a:r>
              <a:rPr lang="en-US" baseline="0" dirty="0" smtClean="0"/>
              <a:t>We have added one core service—BiblioTemps</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AFC57F3A-FE73-2340-83D6-16F923D58765}" type="slidenum">
              <a:rPr lang="en-US" smtClean="0"/>
              <a:t>4</a:t>
            </a:fld>
            <a:endParaRPr lang="en-US"/>
          </a:p>
        </p:txBody>
      </p:sp>
    </p:spTree>
    <p:extLst>
      <p:ext uri="{BB962C8B-B14F-4D97-AF65-F5344CB8AC3E}">
        <p14:creationId xmlns:p14="http://schemas.microsoft.com/office/powerpoint/2010/main" val="3330889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interest of time, I’m going to jump right to the Strategic Objectives.  These are listed in</a:t>
            </a:r>
            <a:r>
              <a:rPr lang="en-US" baseline="0" dirty="0" smtClean="0"/>
              <a:t> the introduction to the fy2014 POS.</a:t>
            </a:r>
            <a:endParaRPr lang="en-US" dirty="0" smtClean="0"/>
          </a:p>
          <a:p>
            <a:endParaRPr lang="en-US" dirty="0" smtClean="0"/>
          </a:p>
          <a:p>
            <a:pPr marL="171450" lvl="0" indent="-171450">
              <a:buFont typeface="Arial"/>
              <a:buChar char="•"/>
            </a:pPr>
            <a:r>
              <a:rPr lang="en-US" sz="1200" kern="1200" dirty="0" smtClean="0">
                <a:solidFill>
                  <a:schemeClr val="tx1"/>
                </a:solidFill>
                <a:effectLst/>
                <a:latin typeface="+mn-lt"/>
                <a:ea typeface="+mn-ea"/>
                <a:cs typeface="+mn-cs"/>
              </a:rPr>
              <a:t>Expand</a:t>
            </a:r>
            <a:r>
              <a:rPr lang="en-US" sz="1200" kern="1200" baseline="0" dirty="0" smtClean="0">
                <a:solidFill>
                  <a:schemeClr val="tx1"/>
                </a:solidFill>
                <a:effectLst/>
                <a:latin typeface="+mn-lt"/>
                <a:ea typeface="+mn-ea"/>
                <a:cs typeface="+mn-cs"/>
              </a:rPr>
              <a:t> access to electronic content</a:t>
            </a:r>
          </a:p>
          <a:p>
            <a:pPr marL="171450" lvl="0" indent="-171450">
              <a:buFont typeface="Arial"/>
              <a:buChar char="•"/>
            </a:pPr>
            <a:r>
              <a:rPr lang="en-US" sz="1200" kern="1200" baseline="0" dirty="0" smtClean="0">
                <a:solidFill>
                  <a:schemeClr val="tx1"/>
                </a:solidFill>
                <a:effectLst/>
                <a:latin typeface="+mn-lt"/>
                <a:ea typeface="+mn-ea"/>
                <a:cs typeface="+mn-cs"/>
              </a:rPr>
              <a:t>Enhance access to resource sharing options</a:t>
            </a:r>
          </a:p>
          <a:p>
            <a:pPr marL="171450" lvl="0" indent="-171450">
              <a:buFont typeface="Arial"/>
              <a:buChar char="•"/>
            </a:pPr>
            <a:r>
              <a:rPr lang="en-US" sz="1200" kern="1200" baseline="0" dirty="0" smtClean="0">
                <a:solidFill>
                  <a:schemeClr val="tx1"/>
                </a:solidFill>
                <a:effectLst/>
                <a:latin typeface="+mn-lt"/>
                <a:ea typeface="+mn-ea"/>
                <a:cs typeface="+mn-cs"/>
              </a:rPr>
              <a:t>Develop connections between member libraries</a:t>
            </a:r>
          </a:p>
          <a:p>
            <a:pPr marL="171450" lvl="0" indent="-171450">
              <a:buFont typeface="Arial"/>
              <a:buChar char="•"/>
            </a:pPr>
            <a:r>
              <a:rPr lang="en-US" sz="1200" kern="1200" baseline="0" dirty="0" smtClean="0">
                <a:solidFill>
                  <a:schemeClr val="tx1"/>
                </a:solidFill>
                <a:effectLst/>
                <a:latin typeface="+mn-lt"/>
                <a:ea typeface="+mn-ea"/>
                <a:cs typeface="+mn-cs"/>
              </a:rPr>
              <a:t>Implement </a:t>
            </a:r>
            <a:r>
              <a:rPr lang="en-US" sz="1200" kern="1200" baseline="0" dirty="0" err="1" smtClean="0">
                <a:solidFill>
                  <a:schemeClr val="tx1"/>
                </a:solidFill>
                <a:effectLst/>
                <a:latin typeface="+mn-lt"/>
                <a:ea typeface="+mn-ea"/>
                <a:cs typeface="+mn-cs"/>
              </a:rPr>
              <a:t>targetted</a:t>
            </a:r>
            <a:r>
              <a:rPr lang="en-US" sz="1200" kern="1200" baseline="0" dirty="0" smtClean="0">
                <a:solidFill>
                  <a:schemeClr val="tx1"/>
                </a:solidFill>
                <a:effectLst/>
                <a:latin typeface="+mn-lt"/>
                <a:ea typeface="+mn-ea"/>
                <a:cs typeface="+mn-cs"/>
              </a:rPr>
              <a:t> services and communications with underserved audiences</a:t>
            </a:r>
          </a:p>
          <a:p>
            <a:pPr marL="171450" lvl="0" indent="-171450">
              <a:buFont typeface="Arial"/>
              <a:buChar char="•"/>
            </a:pPr>
            <a:r>
              <a:rPr lang="en-US" sz="1200" kern="1200" baseline="0" dirty="0" smtClean="0">
                <a:solidFill>
                  <a:schemeClr val="tx1"/>
                </a:solidFill>
                <a:effectLst/>
                <a:latin typeface="+mn-lt"/>
                <a:ea typeface="+mn-ea"/>
                <a:cs typeface="+mn-cs"/>
              </a:rPr>
              <a:t>Launch MLS brand &amp; communications plan</a:t>
            </a:r>
          </a:p>
          <a:p>
            <a:pPr marL="171450" lvl="0" indent="-171450">
              <a:buFont typeface="Arial"/>
              <a:buChar char="•"/>
            </a:pPr>
            <a:endParaRPr lang="en-US" sz="1200" kern="1200" baseline="0" dirty="0" smtClean="0">
              <a:solidFill>
                <a:schemeClr val="tx1"/>
              </a:solidFill>
              <a:effectLst/>
              <a:latin typeface="+mn-lt"/>
              <a:ea typeface="+mn-ea"/>
              <a:cs typeface="+mn-cs"/>
            </a:endParaRPr>
          </a:p>
          <a:p>
            <a:pPr marL="171450" lvl="0" indent="-171450">
              <a:buFont typeface="Arial"/>
              <a:buChar char="•"/>
            </a:pPr>
            <a:endParaRPr lang="en-US" sz="1200" kern="1200" dirty="0" smtClean="0">
              <a:solidFill>
                <a:schemeClr val="tx1"/>
              </a:solidFill>
              <a:effectLst/>
              <a:latin typeface="+mn-lt"/>
              <a:ea typeface="+mn-ea"/>
              <a:cs typeface="+mn-cs"/>
            </a:endParaRP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AFC57F3A-FE73-2340-83D6-16F923D58765}" type="slidenum">
              <a:rPr lang="en-US" smtClean="0"/>
              <a:t>5</a:t>
            </a:fld>
            <a:endParaRPr lang="en-US"/>
          </a:p>
        </p:txBody>
      </p:sp>
    </p:spTree>
    <p:extLst>
      <p:ext uri="{BB962C8B-B14F-4D97-AF65-F5344CB8AC3E}">
        <p14:creationId xmlns:p14="http://schemas.microsoft.com/office/powerpoint/2010/main" val="365328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 like to start with</a:t>
            </a:r>
            <a:r>
              <a:rPr lang="en-US" baseline="0" dirty="0" smtClean="0"/>
              <a:t> the objective:</a:t>
            </a:r>
          </a:p>
          <a:p>
            <a:endParaRPr lang="en-US" baseline="0" dirty="0" smtClean="0"/>
          </a:p>
          <a:p>
            <a:r>
              <a:rPr lang="en-US" dirty="0" smtClean="0"/>
              <a:t>Play a leading role in expanding access to econtent and its discovery by Massachusetts library users.</a:t>
            </a:r>
          </a:p>
          <a:p>
            <a:endParaRPr lang="en-US" dirty="0" smtClean="0"/>
          </a:p>
          <a:p>
            <a:endParaRPr lang="en-US" dirty="0" smtClean="0"/>
          </a:p>
          <a:p>
            <a:r>
              <a:rPr lang="en-US" dirty="0" smtClean="0"/>
              <a:t>I’d</a:t>
            </a:r>
            <a:r>
              <a:rPr lang="en-US" baseline="0" dirty="0" smtClean="0"/>
              <a:t> like you to think about how much your library invests in </a:t>
            </a:r>
            <a:r>
              <a:rPr lang="en-US" baseline="0" dirty="0" err="1" smtClean="0"/>
              <a:t>eContent</a:t>
            </a:r>
            <a:r>
              <a:rPr lang="en-US" baseline="0" dirty="0" smtClean="0"/>
              <a:t>.</a:t>
            </a:r>
          </a:p>
          <a:p>
            <a:endParaRPr lang="en-US" dirty="0" smtClean="0"/>
          </a:p>
          <a:p>
            <a:r>
              <a:rPr lang="en-US" dirty="0" smtClean="0"/>
              <a:t>How many of your libraries spend</a:t>
            </a:r>
            <a:r>
              <a:rPr lang="en-US" baseline="0" dirty="0" smtClean="0"/>
              <a:t> 25% of your budget on </a:t>
            </a:r>
            <a:r>
              <a:rPr lang="en-US" baseline="0" dirty="0" err="1" smtClean="0"/>
              <a:t>eContent</a:t>
            </a:r>
            <a:r>
              <a:rPr lang="en-US" baseline="0" dirty="0" smtClean="0"/>
              <a:t>?</a:t>
            </a:r>
          </a:p>
          <a:p>
            <a:endParaRPr lang="en-US" baseline="0" dirty="0" smtClean="0"/>
          </a:p>
          <a:p>
            <a:r>
              <a:rPr lang="en-US" baseline="0" dirty="0" smtClean="0"/>
              <a:t>How many of you expect this to shift above 25% in the next three years?</a:t>
            </a:r>
          </a:p>
        </p:txBody>
      </p:sp>
      <p:sp>
        <p:nvSpPr>
          <p:cNvPr id="4" name="Slide Number Placeholder 3"/>
          <p:cNvSpPr>
            <a:spLocks noGrp="1"/>
          </p:cNvSpPr>
          <p:nvPr>
            <p:ph type="sldNum" sz="quarter" idx="10"/>
          </p:nvPr>
        </p:nvSpPr>
        <p:spPr/>
        <p:txBody>
          <a:bodyPr/>
          <a:lstStyle/>
          <a:p>
            <a:fld id="{AFC57F3A-FE73-2340-83D6-16F923D58765}" type="slidenum">
              <a:rPr lang="en-US" smtClean="0"/>
              <a:t>6</a:t>
            </a:fld>
            <a:endParaRPr lang="en-US"/>
          </a:p>
        </p:txBody>
      </p:sp>
    </p:spTree>
    <p:extLst>
      <p:ext uri="{BB962C8B-B14F-4D97-AF65-F5344CB8AC3E}">
        <p14:creationId xmlns:p14="http://schemas.microsoft.com/office/powerpoint/2010/main" val="1900897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where MLS stands.</a:t>
            </a:r>
          </a:p>
          <a:p>
            <a:endParaRPr lang="en-US" dirty="0" smtClean="0"/>
          </a:p>
          <a:p>
            <a:r>
              <a:rPr lang="en-US" dirty="0" smtClean="0"/>
              <a:t>Blue – 55% - Supplying Content through Physical</a:t>
            </a:r>
            <a:r>
              <a:rPr lang="en-US" baseline="0" dirty="0" smtClean="0"/>
              <a:t> Delivery and Mediated ILL/Doc Del.</a:t>
            </a:r>
          </a:p>
          <a:p>
            <a:r>
              <a:rPr lang="en-US" baseline="0" dirty="0" smtClean="0"/>
              <a:t>The level Physical Delivery and Traditional library circulation are flattening nationwide. </a:t>
            </a:r>
          </a:p>
          <a:p>
            <a:r>
              <a:rPr lang="en-US" baseline="0" dirty="0" smtClean="0"/>
              <a:t>Granted the numbers are huge!  And traditional materials remain essential and will remain so for a long time.</a:t>
            </a:r>
          </a:p>
          <a:p>
            <a:endParaRPr lang="en-US" baseline="0" dirty="0" smtClean="0"/>
          </a:p>
          <a:p>
            <a:r>
              <a:rPr lang="en-US" baseline="0" dirty="0" smtClean="0"/>
              <a:t>Red is MLS investment in statewide licenses in partnership with MBLC.  We need to look at expanding this.</a:t>
            </a:r>
          </a:p>
          <a:p>
            <a:r>
              <a:rPr lang="en-US" baseline="0" dirty="0" smtClean="0"/>
              <a:t>Libraries need to meet a skyrocketing demand for econtent and we at MLS want to help.</a:t>
            </a:r>
          </a:p>
          <a:p>
            <a:r>
              <a:rPr lang="en-US" baseline="0" dirty="0" smtClean="0"/>
              <a:t>MLS can’t do it all (not by any stretch of the imagination.)</a:t>
            </a:r>
          </a:p>
          <a:p>
            <a:endParaRPr lang="en-US" baseline="0" dirty="0" smtClean="0"/>
          </a:p>
          <a:p>
            <a:r>
              <a:rPr lang="en-US" baseline="0" dirty="0" smtClean="0"/>
              <a:t>May I throw a few more numbers at you?</a:t>
            </a:r>
          </a:p>
          <a:p>
            <a:r>
              <a:rPr lang="en-US" baseline="0" dirty="0" smtClean="0"/>
              <a:t>Statewide Public Library acquisitions budgets total about $33 million per year according to the most recent compilation of data.</a:t>
            </a:r>
          </a:p>
          <a:p>
            <a:r>
              <a:rPr lang="en-US" baseline="0" dirty="0" smtClean="0"/>
              <a:t>Investment in shared Overdrive </a:t>
            </a:r>
            <a:r>
              <a:rPr lang="en-US" baseline="0" dirty="0" err="1" smtClean="0"/>
              <a:t>ebooks</a:t>
            </a:r>
            <a:r>
              <a:rPr lang="en-US" baseline="0" dirty="0" smtClean="0"/>
              <a:t> by the Automated Network members was estimated at less than $1 million or about 3%</a:t>
            </a:r>
          </a:p>
          <a:p>
            <a:endParaRPr lang="en-US" baseline="0" dirty="0" smtClean="0"/>
          </a:p>
          <a:p>
            <a:r>
              <a:rPr lang="en-US" baseline="0" dirty="0" smtClean="0"/>
              <a:t>How many of you think this percentage should be higher?</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FC57F3A-FE73-2340-83D6-16F923D58765}" type="slidenum">
              <a:rPr lang="en-US" smtClean="0"/>
              <a:t>7</a:t>
            </a:fld>
            <a:endParaRPr lang="en-US"/>
          </a:p>
        </p:txBody>
      </p:sp>
    </p:spTree>
    <p:extLst>
      <p:ext uri="{BB962C8B-B14F-4D97-AF65-F5344CB8AC3E}">
        <p14:creationId xmlns:p14="http://schemas.microsoft.com/office/powerpoint/2010/main" val="2105815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Let’s talk about </a:t>
            </a:r>
            <a:r>
              <a:rPr lang="en-US" baseline="0" dirty="0" err="1" smtClean="0"/>
              <a:t>ebooks</a:t>
            </a:r>
            <a:r>
              <a:rPr lang="en-US" baseline="0" dirty="0" smtClean="0"/>
              <a:t>.</a:t>
            </a:r>
          </a:p>
          <a:p>
            <a:endParaRPr lang="en-US" baseline="0" dirty="0" smtClean="0"/>
          </a:p>
          <a:p>
            <a:r>
              <a:rPr lang="en-US" baseline="0" dirty="0" smtClean="0"/>
              <a:t>You might have noticed that we have included online content under resource sharing in our list of core services.</a:t>
            </a:r>
          </a:p>
          <a:p>
            <a:r>
              <a:rPr lang="en-US" baseline="0" dirty="0" smtClean="0"/>
              <a:t>Our ability to be as successful with resource sharing in Massachusetts as we have in the past is contingent on our ability to provide wide access to </a:t>
            </a:r>
            <a:r>
              <a:rPr lang="en-US" baseline="0" dirty="0" err="1" smtClean="0"/>
              <a:t>eContent</a:t>
            </a:r>
            <a:r>
              <a:rPr lang="en-US" baseline="0" dirty="0" smtClean="0"/>
              <a:t>.</a:t>
            </a:r>
          </a:p>
          <a:p>
            <a:r>
              <a:rPr lang="en-US" baseline="0" dirty="0" smtClean="0"/>
              <a:t>This is a nationwide &amp; worldwide dilemma.</a:t>
            </a:r>
          </a:p>
          <a:p>
            <a:endParaRPr lang="en-US" baseline="0" dirty="0" smtClean="0"/>
          </a:p>
          <a:p>
            <a:r>
              <a:rPr lang="en-US" baseline="0" dirty="0" smtClean="0"/>
              <a:t>MBLC formed the Statewide Resource Sharing Committee</a:t>
            </a:r>
          </a:p>
          <a:p>
            <a:r>
              <a:rPr lang="en-US" baseline="0" dirty="0" smtClean="0"/>
              <a:t>MLS is participating actively on this Committee</a:t>
            </a:r>
          </a:p>
          <a:p>
            <a:r>
              <a:rPr lang="en-US" baseline="0" dirty="0" smtClean="0"/>
              <a:t>You may have heard that we are working on a proof of concept for a statewide </a:t>
            </a:r>
            <a:r>
              <a:rPr lang="en-US" baseline="0" dirty="0" err="1" smtClean="0"/>
              <a:t>ebook</a:t>
            </a:r>
            <a:r>
              <a:rPr lang="en-US" baseline="0" dirty="0" smtClean="0"/>
              <a:t> platform based on the Douglas County Model that Jamie </a:t>
            </a:r>
            <a:r>
              <a:rPr lang="en-US" baseline="0" dirty="0" err="1" smtClean="0"/>
              <a:t>LaRue</a:t>
            </a:r>
            <a:r>
              <a:rPr lang="en-US" baseline="0" dirty="0" smtClean="0"/>
              <a:t> described at the Resource Sharing Unbound event here in Worcester last May.</a:t>
            </a:r>
          </a:p>
          <a:p>
            <a:r>
              <a:rPr lang="en-US" baseline="0" dirty="0" smtClean="0"/>
              <a:t>We hope to launch a prototype by Spring 2013 with 50 participating libraries.</a:t>
            </a:r>
          </a:p>
          <a:p>
            <a:endParaRPr lang="en-US" baseline="0" dirty="0" smtClean="0"/>
          </a:p>
          <a:p>
            <a:r>
              <a:rPr lang="en-US" baseline="0" dirty="0" smtClean="0"/>
              <a:t>It is an exciting </a:t>
            </a:r>
            <a:r>
              <a:rPr lang="en-US" b="1" u="sng" baseline="0" dirty="0" smtClean="0"/>
              <a:t>first step </a:t>
            </a:r>
            <a:r>
              <a:rPr lang="en-US" baseline="0" dirty="0" smtClean="0"/>
              <a:t>toward reducing the silos of content that might inhibit Massachusetts resource sharing. </a:t>
            </a:r>
          </a:p>
          <a:p>
            <a:r>
              <a:rPr lang="en-US" baseline="0" dirty="0" smtClean="0"/>
              <a:t>It seems that statewide collection development is a direction to avoid </a:t>
            </a:r>
            <a:r>
              <a:rPr lang="en-US" baseline="0" smtClean="0"/>
              <a:t>a barrier to ILL.</a:t>
            </a:r>
            <a:endParaRPr lang="en-US" baseline="0" dirty="0" smtClean="0"/>
          </a:p>
          <a:p>
            <a:r>
              <a:rPr lang="en-US" baseline="0" dirty="0" smtClean="0"/>
              <a:t>The issues we face go far beyond technology.</a:t>
            </a:r>
          </a:p>
          <a:p>
            <a:r>
              <a:rPr lang="en-US" baseline="0" dirty="0" smtClean="0"/>
              <a:t>Library relationships with the publishing industry are being examined.</a:t>
            </a:r>
          </a:p>
          <a:p>
            <a:r>
              <a:rPr lang="en-US" baseline="0" dirty="0" smtClean="0"/>
              <a:t>We need to work together to solve this critical issue.</a:t>
            </a:r>
          </a:p>
          <a:p>
            <a:r>
              <a:rPr lang="en-US" baseline="0" dirty="0" smtClean="0"/>
              <a:t>I think libraries will come to a win-win solution with publishers.  </a:t>
            </a:r>
          </a:p>
          <a:p>
            <a:r>
              <a:rPr lang="en-US" baseline="0" dirty="0" smtClean="0"/>
              <a:t>Jamie </a:t>
            </a:r>
            <a:r>
              <a:rPr lang="en-US" baseline="0" dirty="0" err="1" smtClean="0"/>
              <a:t>LaRue</a:t>
            </a:r>
            <a:r>
              <a:rPr lang="en-US" baseline="0" dirty="0" smtClean="0"/>
              <a:t> from Colorado is paving the way with his model.</a:t>
            </a:r>
          </a:p>
          <a:p>
            <a:r>
              <a:rPr lang="en-US" baseline="0" dirty="0" smtClean="0"/>
              <a:t>The American Library Association is working on our behalf, as are many passionate librarians around the world.</a:t>
            </a:r>
          </a:p>
          <a:p>
            <a:endParaRPr lang="en-US" baseline="0" dirty="0" smtClean="0"/>
          </a:p>
          <a:p>
            <a:r>
              <a:rPr lang="en-US" baseline="0" dirty="0" smtClean="0"/>
              <a:t>Soon, we’ll be asking libraries to do your part in a statewide solution.  The Statewide Committee envisions a $2million/year budget for content as our starting point.</a:t>
            </a:r>
          </a:p>
          <a:p>
            <a:r>
              <a:rPr lang="en-US" baseline="0" dirty="0" smtClean="0"/>
              <a:t>We need to allow statewide access for this important project.</a:t>
            </a:r>
          </a:p>
          <a:p>
            <a:r>
              <a:rPr lang="en-US" baseline="0" dirty="0" smtClean="0"/>
              <a:t>We’ll need libraries of all types statewide to pay their fair share to make it a reality.</a:t>
            </a:r>
          </a:p>
          <a:p>
            <a:endParaRPr lang="en-US" baseline="0" dirty="0" smtClean="0"/>
          </a:p>
          <a:p>
            <a:r>
              <a:rPr lang="en-US" baseline="0" dirty="0" smtClean="0"/>
              <a:t>Also beginning discussions on:</a:t>
            </a:r>
          </a:p>
          <a:p>
            <a:r>
              <a:rPr lang="en-US" b="1" baseline="0" dirty="0" smtClean="0"/>
              <a:t>Discovery Platform</a:t>
            </a:r>
          </a:p>
          <a:p>
            <a:r>
              <a:rPr lang="en-US" b="1" baseline="0" dirty="0" smtClean="0"/>
              <a:t>Statewide Library Card</a:t>
            </a:r>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FC57F3A-FE73-2340-83D6-16F923D58765}" type="slidenum">
              <a:rPr lang="en-US" smtClean="0"/>
              <a:t>8</a:t>
            </a:fld>
            <a:endParaRPr lang="en-US"/>
          </a:p>
        </p:txBody>
      </p:sp>
    </p:spTree>
    <p:extLst>
      <p:ext uri="{BB962C8B-B14F-4D97-AF65-F5344CB8AC3E}">
        <p14:creationId xmlns:p14="http://schemas.microsoft.com/office/powerpoint/2010/main" val="35615428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MLS Online Content Committee</a:t>
            </a:r>
          </a:p>
          <a:p>
            <a:endParaRPr lang="en-US" baseline="0" dirty="0" smtClean="0"/>
          </a:p>
          <a:p>
            <a:r>
              <a:rPr lang="en-US" baseline="0" dirty="0" smtClean="0"/>
              <a:t>Newspapers  a high priority for the Committee and Executive Board.</a:t>
            </a:r>
          </a:p>
          <a:p>
            <a:r>
              <a:rPr lang="en-US" baseline="0" dirty="0" smtClean="0"/>
              <a:t>We hoped to continue statewide access for </a:t>
            </a:r>
            <a:r>
              <a:rPr lang="en-US" baseline="0" dirty="0" err="1" smtClean="0"/>
              <a:t>ProQuest’s</a:t>
            </a:r>
            <a:r>
              <a:rPr lang="en-US" baseline="0" dirty="0" smtClean="0"/>
              <a:t> Mass. Newsstand.</a:t>
            </a:r>
          </a:p>
          <a:p>
            <a:r>
              <a:rPr lang="en-US" baseline="0" dirty="0" smtClean="0"/>
              <a:t>Unfortunately, we were unable to raise enough funds through this PBS model to license NewsBank or </a:t>
            </a:r>
            <a:r>
              <a:rPr lang="en-US" baseline="0" dirty="0" err="1" smtClean="0"/>
              <a:t>ProQuest</a:t>
            </a:r>
            <a:r>
              <a:rPr lang="en-US" baseline="0" dirty="0" smtClean="0"/>
              <a:t> titles.</a:t>
            </a:r>
          </a:p>
          <a:p>
            <a:endParaRPr lang="en-US" baseline="0" dirty="0" smtClean="0"/>
          </a:p>
          <a:p>
            <a:r>
              <a:rPr lang="en-US" baseline="0" dirty="0" smtClean="0"/>
              <a:t>We’ll be working with the MLS Online Content Advisory Committee to </a:t>
            </a:r>
          </a:p>
          <a:p>
            <a:r>
              <a:rPr lang="en-US" b="1" baseline="0" dirty="0" smtClean="0"/>
              <a:t>gather information </a:t>
            </a:r>
            <a:r>
              <a:rPr lang="en-US" baseline="0" dirty="0" smtClean="0"/>
              <a:t>about member needs and to </a:t>
            </a:r>
          </a:p>
          <a:p>
            <a:r>
              <a:rPr lang="en-US" b="1" baseline="0" dirty="0" smtClean="0"/>
              <a:t>prioritize our efforts</a:t>
            </a:r>
            <a:r>
              <a:rPr lang="en-US" baseline="0" dirty="0" smtClean="0"/>
              <a:t>.</a:t>
            </a:r>
          </a:p>
          <a:p>
            <a:r>
              <a:rPr lang="en-US" baseline="0" dirty="0" smtClean="0"/>
              <a:t>We need to </a:t>
            </a:r>
            <a:r>
              <a:rPr lang="en-US" b="1" baseline="0" dirty="0" smtClean="0"/>
              <a:t>focus</a:t>
            </a:r>
            <a:r>
              <a:rPr lang="en-US" baseline="0" dirty="0" smtClean="0"/>
              <a:t> where we can do the most good.</a:t>
            </a:r>
          </a:p>
          <a:p>
            <a:endParaRPr lang="en-US" baseline="0" dirty="0" smtClean="0"/>
          </a:p>
          <a:p>
            <a:r>
              <a:rPr lang="en-US" baseline="0" dirty="0" smtClean="0"/>
              <a:t>MLS is in a </a:t>
            </a:r>
            <a:r>
              <a:rPr lang="en-US" b="1" baseline="0" dirty="0" smtClean="0"/>
              <a:t>unique position </a:t>
            </a:r>
            <a:r>
              <a:rPr lang="en-US" baseline="0" dirty="0" smtClean="0"/>
              <a:t>to work with members to provide statewide access to content.</a:t>
            </a:r>
          </a:p>
          <a:p>
            <a:r>
              <a:rPr lang="en-US" baseline="0" dirty="0" smtClean="0"/>
              <a:t>There is a potential to add content that will be available to all Mass residents via </a:t>
            </a:r>
            <a:r>
              <a:rPr lang="en-US" b="1" baseline="0" dirty="0" smtClean="0"/>
              <a:t>geolocation</a:t>
            </a:r>
            <a:r>
              <a:rPr lang="en-US" baseline="0" dirty="0" smtClean="0"/>
              <a:t> and</a:t>
            </a:r>
          </a:p>
          <a:p>
            <a:r>
              <a:rPr lang="en-US" baseline="0" dirty="0" smtClean="0"/>
              <a:t>Later through the </a:t>
            </a:r>
            <a:r>
              <a:rPr lang="en-US" b="1" baseline="0" dirty="0" smtClean="0"/>
              <a:t>statewide discovery platform </a:t>
            </a:r>
            <a:r>
              <a:rPr lang="en-US" baseline="0" dirty="0" smtClean="0"/>
              <a:t>and I hope, eventually via </a:t>
            </a:r>
            <a:r>
              <a:rPr lang="en-US" b="1" baseline="0" dirty="0" smtClean="0"/>
              <a:t>mobile devices.</a:t>
            </a:r>
          </a:p>
          <a:p>
            <a:r>
              <a:rPr lang="en-US" b="1" baseline="0" dirty="0" smtClean="0"/>
              <a:t>No log in </a:t>
            </a:r>
            <a:r>
              <a:rPr lang="en-US" baseline="0" dirty="0" smtClean="0"/>
              <a:t>would be required.</a:t>
            </a:r>
          </a:p>
          <a:p>
            <a:endParaRPr lang="en-US" baseline="0" dirty="0" smtClean="0"/>
          </a:p>
          <a:p>
            <a:r>
              <a:rPr lang="en-US" baseline="0" dirty="0" smtClean="0"/>
              <a:t>We also need to </a:t>
            </a:r>
            <a:r>
              <a:rPr lang="en-US" b="1" baseline="0" dirty="0" smtClean="0"/>
              <a:t>gather a great deal of information </a:t>
            </a:r>
            <a:r>
              <a:rPr lang="en-US" baseline="0" dirty="0" smtClean="0"/>
              <a:t>about your libraries and your libraries' needs.</a:t>
            </a:r>
          </a:p>
          <a:p>
            <a:r>
              <a:rPr lang="en-US" b="1" baseline="0" dirty="0" smtClean="0"/>
              <a:t>Please respond </a:t>
            </a:r>
            <a:r>
              <a:rPr lang="en-US" baseline="0" dirty="0" smtClean="0"/>
              <a:t>to our calls for participation in surveys and, if pledging is called for, for pledging.</a:t>
            </a:r>
          </a:p>
          <a:p>
            <a:endParaRPr lang="en-US" baseline="0" dirty="0" smtClean="0"/>
          </a:p>
          <a:p>
            <a:r>
              <a:rPr lang="en-US" baseline="0" dirty="0" smtClean="0"/>
              <a:t>As the Statewide Resource Sharing Committee will seek a model for assessing libraries to cover the cost for </a:t>
            </a:r>
            <a:r>
              <a:rPr lang="en-US" baseline="0" dirty="0" err="1" smtClean="0"/>
              <a:t>ebook</a:t>
            </a:r>
            <a:r>
              <a:rPr lang="en-US" baseline="0" dirty="0" smtClean="0"/>
              <a:t> collection development,</a:t>
            </a:r>
          </a:p>
          <a:p>
            <a:r>
              <a:rPr lang="en-US" baseline="0" dirty="0" smtClean="0"/>
              <a:t>Let’s consider if MLS should do the same to make other online content instantly accessible to all of your patrons wherever they are whenever they need it.</a:t>
            </a:r>
          </a:p>
          <a:p>
            <a:endParaRPr lang="en-US" baseline="0" dirty="0" smtClean="0"/>
          </a:p>
        </p:txBody>
      </p:sp>
      <p:sp>
        <p:nvSpPr>
          <p:cNvPr id="4" name="Slide Number Placeholder 3"/>
          <p:cNvSpPr>
            <a:spLocks noGrp="1"/>
          </p:cNvSpPr>
          <p:nvPr>
            <p:ph type="sldNum" sz="quarter" idx="10"/>
          </p:nvPr>
        </p:nvSpPr>
        <p:spPr/>
        <p:txBody>
          <a:bodyPr/>
          <a:lstStyle/>
          <a:p>
            <a:fld id="{AFC57F3A-FE73-2340-83D6-16F923D58765}" type="slidenum">
              <a:rPr lang="en-US" smtClean="0"/>
              <a:t>9</a:t>
            </a:fld>
            <a:endParaRPr lang="en-US"/>
          </a:p>
        </p:txBody>
      </p:sp>
    </p:spTree>
    <p:extLst>
      <p:ext uri="{BB962C8B-B14F-4D97-AF65-F5344CB8AC3E}">
        <p14:creationId xmlns:p14="http://schemas.microsoft.com/office/powerpoint/2010/main" val="17395780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Reducing costs to join MassCat</a:t>
            </a:r>
            <a:r>
              <a:rPr lang="en-US" baseline="0" dirty="0" smtClean="0"/>
              <a:t> to encourage membership for small libraries.</a:t>
            </a:r>
          </a:p>
          <a:p>
            <a:endParaRPr lang="en-US" baseline="0" dirty="0" smtClean="0"/>
          </a:p>
          <a:p>
            <a:r>
              <a:rPr lang="en-US" baseline="0" dirty="0" smtClean="0"/>
              <a:t>MassCat will become part of a new Statewide Virtual Catalog over the next year or two.</a:t>
            </a:r>
          </a:p>
          <a:p>
            <a:r>
              <a:rPr lang="en-US" baseline="0" dirty="0" smtClean="0"/>
              <a:t>This opens the virtual door to the holdings of over three hundred libraries to Massachusetts small libraries.</a:t>
            </a:r>
          </a:p>
          <a:p>
            <a:endParaRPr lang="en-US" baseline="0" dirty="0" smtClean="0"/>
          </a:p>
          <a:p>
            <a:r>
              <a:rPr lang="en-US" baseline="0" dirty="0" smtClean="0"/>
              <a:t>When libraries participate in resource sharing we need to include them in MLS Delivery service</a:t>
            </a:r>
          </a:p>
          <a:p>
            <a:endParaRPr lang="en-US" baseline="0" dirty="0" smtClean="0"/>
          </a:p>
          <a:p>
            <a:r>
              <a:rPr lang="en-US" baseline="0" dirty="0" smtClean="0"/>
              <a:t>MLS contracts with the public libraries in Quincy and Wellesley for mediated ILL services.</a:t>
            </a:r>
          </a:p>
          <a:p>
            <a:r>
              <a:rPr lang="en-US" baseline="0" dirty="0" smtClean="0"/>
              <a:t>They are doing a fine job.  Member satisfaction with this service is high.</a:t>
            </a:r>
          </a:p>
          <a:p>
            <a:r>
              <a:rPr lang="en-US" baseline="0" dirty="0" smtClean="0"/>
              <a:t>However, these transactions are much more expensive than the direct lending that occurs between members of networks and through the Virtual Catalog.</a:t>
            </a:r>
          </a:p>
          <a:p>
            <a:endParaRPr lang="en-US" baseline="0" dirty="0" smtClean="0"/>
          </a:p>
          <a:p>
            <a:r>
              <a:rPr lang="en-US" baseline="0" dirty="0" smtClean="0"/>
              <a:t>MLS commissioned a study and the Resource Sharing Advisory Committee if reviewing the results.</a:t>
            </a:r>
          </a:p>
          <a:p>
            <a:r>
              <a:rPr lang="en-US" baseline="0" dirty="0" smtClean="0"/>
              <a:t>Under consideration are moving as much lending as possible to a self-service model to take a step out of the process thereby reducing the turnaround time and cost</a:t>
            </a:r>
          </a:p>
          <a:p>
            <a:r>
              <a:rPr lang="en-US" baseline="0" dirty="0" smtClean="0"/>
              <a:t>We are looking at bringing this service in house to allow MLS to stay close to the service and allow nimble reaction to change</a:t>
            </a:r>
          </a:p>
          <a:p>
            <a:r>
              <a:rPr lang="en-US" baseline="0" dirty="0" smtClean="0"/>
              <a:t>Prior to the consolidation, libraries in central and western Mass. used an in-house model.</a:t>
            </a:r>
          </a:p>
          <a:p>
            <a:r>
              <a:rPr lang="en-US" baseline="0" dirty="0" smtClean="0"/>
              <a:t>We will have a decision on this sometime this fiscal year.</a:t>
            </a:r>
          </a:p>
          <a:p>
            <a:endParaRPr lang="en-US" baseline="0" dirty="0" smtClean="0"/>
          </a:p>
          <a:p>
            <a:r>
              <a:rPr lang="en-US" baseline="0" dirty="0" smtClean="0"/>
              <a:t>As we look within Mass MLS member connections to non-networked academic libraries is light.  The new virtual catalog will open up access when stand-alone systems join.</a:t>
            </a:r>
          </a:p>
          <a:p>
            <a:r>
              <a:rPr lang="en-US" baseline="0" dirty="0" smtClean="0"/>
              <a:t>The cost of a mainstream Massachusetts loan for delivery and internal library costs is about 44 cents for the delivery and about 2.50-3.00 for library labor.</a:t>
            </a:r>
          </a:p>
          <a:p>
            <a:r>
              <a:rPr lang="en-US" baseline="0" dirty="0" smtClean="0"/>
              <a:t>I believe we need to examine the possibility of reducing the costs for lending with neighboring states.  The current cost for a mediated loan from NY is over $20.</a:t>
            </a:r>
          </a:p>
          <a:p>
            <a:r>
              <a:rPr lang="en-US" baseline="0" dirty="0" smtClean="0"/>
              <a:t>We plan to explore a delivery connections that could reduce these costs significantly.  </a:t>
            </a:r>
          </a:p>
          <a:p>
            <a:r>
              <a:rPr lang="en-US" baseline="0" dirty="0" smtClean="0"/>
              <a:t>Perhaps the new Virtual Catalog and new partnerships can open these doors.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FC57F3A-FE73-2340-83D6-16F923D58765}" type="slidenum">
              <a:rPr lang="en-US" smtClean="0"/>
              <a:t>11</a:t>
            </a:fld>
            <a:endParaRPr lang="en-US"/>
          </a:p>
        </p:txBody>
      </p:sp>
    </p:spTree>
    <p:extLst>
      <p:ext uri="{BB962C8B-B14F-4D97-AF65-F5344CB8AC3E}">
        <p14:creationId xmlns:p14="http://schemas.microsoft.com/office/powerpoint/2010/main" val="2568595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40825E-4A15-4D39-8176-1F07E904CB30}"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17771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40825E-4A15-4D39-8176-1F07E904CB30}"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71065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40825E-4A15-4D39-8176-1F07E904CB30}"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430891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40825E-4A15-4D39-8176-1F07E904CB30}"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975830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pic>
        <p:nvPicPr>
          <p:cNvPr id="7" name="Picture 6" descr="mls_logo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04615" y="6261100"/>
            <a:ext cx="5099796" cy="392766"/>
          </a:xfrm>
          <a:prstGeom prst="rect">
            <a:avLst/>
          </a:prstGeom>
        </p:spPr>
      </p:pic>
    </p:spTree>
    <p:extLst>
      <p:ext uri="{BB962C8B-B14F-4D97-AF65-F5344CB8AC3E}">
        <p14:creationId xmlns:p14="http://schemas.microsoft.com/office/powerpoint/2010/main" val="440889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40825E-4A15-4D39-8176-1F07E904CB30}" type="datetimeFigureOut">
              <a:rPr lang="en-US" smtClean="0"/>
              <a:t>11/2/12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351342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40825E-4A15-4D39-8176-1F07E904CB30}" type="datetimeFigureOut">
              <a:rPr lang="en-US" smtClean="0"/>
              <a:t>11/2/12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3737231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40825E-4A15-4D39-8176-1F07E904CB30}" type="datetimeFigureOut">
              <a:rPr lang="en-US" smtClean="0"/>
              <a:t>11/2/12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505264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0825E-4A15-4D39-8176-1F07E904CB30}" type="datetimeFigureOut">
              <a:rPr lang="en-US" smtClean="0"/>
              <a:t>11/2/12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146502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11/2/12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137166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11/2/12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36370850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0825E-4A15-4D39-8176-1F07E904CB30}" type="datetimeFigureOut">
              <a:rPr lang="en-US" smtClean="0"/>
              <a:t>11/2/12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E4AAA4-6363-4581-962D-1ACCC2D600C5}" type="slidenum">
              <a:rPr lang="en-US" smtClean="0"/>
              <a:t>‹#›</a:t>
            </a:fld>
            <a:endParaRPr lang="en-US"/>
          </a:p>
        </p:txBody>
      </p:sp>
    </p:spTree>
    <p:extLst>
      <p:ext uri="{BB962C8B-B14F-4D97-AF65-F5344CB8AC3E}">
        <p14:creationId xmlns:p14="http://schemas.microsoft.com/office/powerpoint/2010/main" val="403670311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Massachusetts Library System </a:t>
            </a:r>
            <a:br>
              <a:rPr lang="en-US" dirty="0" smtClean="0"/>
            </a:br>
            <a:r>
              <a:rPr lang="en-US" dirty="0" smtClean="0"/>
              <a:t>Council of Members Meeting </a:t>
            </a:r>
            <a:endParaRPr lang="en-US" dirty="0"/>
          </a:p>
        </p:txBody>
      </p:sp>
      <p:sp>
        <p:nvSpPr>
          <p:cNvPr id="3" name="Subtitle 2"/>
          <p:cNvSpPr>
            <a:spLocks noGrp="1"/>
          </p:cNvSpPr>
          <p:nvPr>
            <p:ph type="subTitle" idx="1"/>
          </p:nvPr>
        </p:nvSpPr>
        <p:spPr/>
        <p:txBody>
          <a:bodyPr/>
          <a:lstStyle/>
          <a:p>
            <a:r>
              <a:rPr lang="en-US" dirty="0" smtClean="0">
                <a:solidFill>
                  <a:schemeClr val="tx1"/>
                </a:solidFill>
              </a:rPr>
              <a:t>Hogan Center, College of the Holy Cross, Worcester</a:t>
            </a:r>
          </a:p>
          <a:p>
            <a:r>
              <a:rPr lang="en-US" dirty="0" smtClean="0">
                <a:solidFill>
                  <a:schemeClr val="tx1"/>
                </a:solidFill>
              </a:rPr>
              <a:t>November 5, 2012</a:t>
            </a:r>
            <a:endParaRPr lang="en-US" dirty="0">
              <a:solidFill>
                <a:schemeClr val="tx1"/>
              </a:solidFill>
            </a:endParaRPr>
          </a:p>
        </p:txBody>
      </p:sp>
    </p:spTree>
    <p:extLst>
      <p:ext uri="{BB962C8B-B14F-4D97-AF65-F5344CB8AC3E}">
        <p14:creationId xmlns:p14="http://schemas.microsoft.com/office/powerpoint/2010/main" val="425080696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Enhance access to practical resource sharing options for Massachusetts residents</a:t>
            </a:r>
            <a:endParaRPr lang="en-US" sz="3200" dirty="0"/>
          </a:p>
        </p:txBody>
      </p:sp>
      <p:sp>
        <p:nvSpPr>
          <p:cNvPr id="3" name="Content Placeholder 2"/>
          <p:cNvSpPr>
            <a:spLocks noGrp="1"/>
          </p:cNvSpPr>
          <p:nvPr>
            <p:ph idx="1"/>
          </p:nvPr>
        </p:nvSpPr>
        <p:spPr/>
        <p:txBody>
          <a:bodyPr>
            <a:normAutofit/>
          </a:bodyPr>
          <a:lstStyle/>
          <a:p>
            <a:pPr marL="0" indent="0" algn="ctr">
              <a:buNone/>
            </a:pPr>
            <a:r>
              <a:rPr lang="en-US" b="1" dirty="0"/>
              <a:t>MLS Vision for ILL</a:t>
            </a:r>
          </a:p>
          <a:p>
            <a:r>
              <a:rPr lang="en-US" dirty="0" smtClean="0"/>
              <a:t>MLS </a:t>
            </a:r>
            <a:r>
              <a:rPr lang="en-US" dirty="0"/>
              <a:t>members participate in ILL on a reciprocal basis for all permitted library materials, including online content. </a:t>
            </a:r>
            <a:endParaRPr lang="en-US" dirty="0" smtClean="0"/>
          </a:p>
          <a:p>
            <a:r>
              <a:rPr lang="en-US" dirty="0"/>
              <a:t>MLS provides ILL services in an efficient manner balancing the workload and costs among MLS, borrowers, and lenders appropriately. </a:t>
            </a:r>
            <a:endParaRPr lang="en-US" dirty="0" smtClean="0"/>
          </a:p>
          <a:p>
            <a:endParaRPr lang="en-US" dirty="0"/>
          </a:p>
        </p:txBody>
      </p:sp>
    </p:spTree>
    <p:extLst>
      <p:ext uri="{BB962C8B-B14F-4D97-AF65-F5344CB8AC3E}">
        <p14:creationId xmlns:p14="http://schemas.microsoft.com/office/powerpoint/2010/main" val="400158745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171450" lvl="0" indent="-171450">
              <a:spcBef>
                <a:spcPts val="0"/>
              </a:spcBef>
              <a:defRPr/>
            </a:pPr>
            <a:r>
              <a:rPr lang="en-US" sz="3200" b="1" dirty="0" smtClean="0"/>
              <a:t>Practical </a:t>
            </a:r>
            <a:r>
              <a:rPr lang="en-US" sz="3200" b="1" dirty="0"/>
              <a:t>R</a:t>
            </a:r>
            <a:r>
              <a:rPr lang="en-US" sz="3200" b="1" dirty="0" smtClean="0"/>
              <a:t>esource </a:t>
            </a:r>
            <a:r>
              <a:rPr lang="en-US" sz="3200" b="1" dirty="0"/>
              <a:t>S</a:t>
            </a:r>
            <a:r>
              <a:rPr lang="en-US" sz="3200" b="1" dirty="0" smtClean="0"/>
              <a:t>haring </a:t>
            </a:r>
            <a:r>
              <a:rPr lang="en-US" sz="3200" b="1" dirty="0"/>
              <a:t>O</a:t>
            </a:r>
            <a:r>
              <a:rPr lang="en-US" sz="3200" b="1" dirty="0" smtClean="0"/>
              <a:t>ptions</a:t>
            </a:r>
            <a:endParaRPr lang="en-US" sz="3200" b="1" dirty="0"/>
          </a:p>
        </p:txBody>
      </p:sp>
      <p:sp>
        <p:nvSpPr>
          <p:cNvPr id="3" name="Content Placeholder 2"/>
          <p:cNvSpPr>
            <a:spLocks noGrp="1"/>
          </p:cNvSpPr>
          <p:nvPr>
            <p:ph idx="1"/>
          </p:nvPr>
        </p:nvSpPr>
        <p:spPr/>
        <p:txBody>
          <a:bodyPr>
            <a:normAutofit fontScale="92500" lnSpcReduction="20000"/>
          </a:bodyPr>
          <a:lstStyle/>
          <a:p>
            <a:r>
              <a:rPr lang="en-US" dirty="0" smtClean="0"/>
              <a:t>MassCat</a:t>
            </a:r>
          </a:p>
          <a:p>
            <a:pPr lvl="1"/>
            <a:r>
              <a:rPr lang="en-US" dirty="0" smtClean="0"/>
              <a:t>Reducing prices</a:t>
            </a:r>
          </a:p>
          <a:p>
            <a:r>
              <a:rPr lang="en-US" dirty="0" smtClean="0"/>
              <a:t>Virtual Catalog</a:t>
            </a:r>
          </a:p>
          <a:p>
            <a:pPr lvl="1"/>
            <a:r>
              <a:rPr lang="en-US" dirty="0" smtClean="0"/>
              <a:t>Wider participation</a:t>
            </a:r>
          </a:p>
          <a:p>
            <a:r>
              <a:rPr lang="en-US" dirty="0" smtClean="0"/>
              <a:t>Delivery</a:t>
            </a:r>
          </a:p>
          <a:p>
            <a:pPr lvl="1"/>
            <a:r>
              <a:rPr lang="en-US" dirty="0" smtClean="0"/>
              <a:t>Provide to libraries that share</a:t>
            </a:r>
          </a:p>
          <a:p>
            <a:r>
              <a:rPr lang="en-US" dirty="0" smtClean="0"/>
              <a:t>Mediated ILL</a:t>
            </a:r>
          </a:p>
          <a:p>
            <a:pPr lvl="1"/>
            <a:r>
              <a:rPr lang="en-US" dirty="0" smtClean="0"/>
              <a:t>Discussing consultant’s report</a:t>
            </a:r>
          </a:p>
          <a:p>
            <a:r>
              <a:rPr lang="en-US" dirty="0" smtClean="0"/>
              <a:t>Expanding access within and beyond Massachusetts</a:t>
            </a:r>
          </a:p>
          <a:p>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879015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Develop connections between member libraries to expand their contributions to the  MLS community</a:t>
            </a:r>
          </a:p>
        </p:txBody>
      </p:sp>
      <p:sp>
        <p:nvSpPr>
          <p:cNvPr id="3" name="Content Placeholder 2"/>
          <p:cNvSpPr>
            <a:spLocks noGrp="1"/>
          </p:cNvSpPr>
          <p:nvPr>
            <p:ph idx="1"/>
          </p:nvPr>
        </p:nvSpPr>
        <p:spPr>
          <a:xfrm>
            <a:off x="457200" y="2063658"/>
            <a:ext cx="8229600" cy="4062505"/>
          </a:xfrm>
        </p:spPr>
        <p:txBody>
          <a:bodyPr>
            <a:normAutofit/>
          </a:bodyPr>
          <a:lstStyle/>
          <a:p>
            <a:r>
              <a:rPr lang="en-US" dirty="0"/>
              <a:t>Sharing expertise and resources</a:t>
            </a:r>
          </a:p>
          <a:p>
            <a:r>
              <a:rPr lang="en-US" dirty="0"/>
              <a:t>Peer training</a:t>
            </a:r>
          </a:p>
          <a:p>
            <a:r>
              <a:rPr lang="en-US" dirty="0"/>
              <a:t>Networking</a:t>
            </a:r>
          </a:p>
          <a:p>
            <a:r>
              <a:rPr lang="en-US" dirty="0"/>
              <a:t>Library Leadership Institute</a:t>
            </a:r>
          </a:p>
        </p:txBody>
      </p:sp>
    </p:spTree>
    <p:extLst>
      <p:ext uri="{BB962C8B-B14F-4D97-AF65-F5344CB8AC3E}">
        <p14:creationId xmlns:p14="http://schemas.microsoft.com/office/powerpoint/2010/main" val="101969946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703543"/>
          </a:xfrm>
        </p:spPr>
        <p:txBody>
          <a:bodyPr>
            <a:noAutofit/>
          </a:bodyPr>
          <a:lstStyle/>
          <a:p>
            <a:pPr lvl="0"/>
            <a:r>
              <a:rPr lang="en-US" sz="3200" b="1" dirty="0"/>
              <a:t>Explore and implement communications channels and targeted services for underserved </a:t>
            </a:r>
            <a:r>
              <a:rPr lang="en-US" sz="3200" b="1" dirty="0" smtClean="0"/>
              <a:t>audiences</a:t>
            </a:r>
            <a:r>
              <a:rPr lang="en-US" sz="3200" b="1" dirty="0"/>
              <a:t/>
            </a:r>
            <a:br>
              <a:rPr lang="en-US" sz="3200" b="1" dirty="0"/>
            </a:br>
            <a:endParaRPr lang="en-US" sz="3200" b="1" dirty="0"/>
          </a:p>
        </p:txBody>
      </p:sp>
      <p:sp>
        <p:nvSpPr>
          <p:cNvPr id="3" name="Content Placeholder 2"/>
          <p:cNvSpPr>
            <a:spLocks noGrp="1"/>
          </p:cNvSpPr>
          <p:nvPr>
            <p:ph idx="1"/>
          </p:nvPr>
        </p:nvSpPr>
        <p:spPr>
          <a:xfrm>
            <a:off x="457200" y="2283456"/>
            <a:ext cx="8229600" cy="3842707"/>
          </a:xfrm>
        </p:spPr>
        <p:txBody>
          <a:bodyPr/>
          <a:lstStyle/>
          <a:p>
            <a:r>
              <a:rPr lang="en-US" dirty="0" smtClean="0"/>
              <a:t>Analysis in progress</a:t>
            </a:r>
          </a:p>
          <a:p>
            <a:r>
              <a:rPr lang="en-US" dirty="0" smtClean="0"/>
              <a:t>Prioritize steps</a:t>
            </a:r>
          </a:p>
          <a:p>
            <a:r>
              <a:rPr lang="en-US" dirty="0" smtClean="0"/>
              <a:t>Focused activities</a:t>
            </a:r>
          </a:p>
          <a:p>
            <a:r>
              <a:rPr lang="en-US" dirty="0" smtClean="0"/>
              <a:t>Identify/develop services that are valued</a:t>
            </a:r>
            <a:endParaRPr lang="en-US" dirty="0"/>
          </a:p>
        </p:txBody>
      </p:sp>
    </p:spTree>
    <p:extLst>
      <p:ext uri="{BB962C8B-B14F-4D97-AF65-F5344CB8AC3E}">
        <p14:creationId xmlns:p14="http://schemas.microsoft.com/office/powerpoint/2010/main" val="89399491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Plan and launch an MLS brand to carry our message to all stakeholders</a:t>
            </a:r>
          </a:p>
        </p:txBody>
      </p:sp>
      <p:sp>
        <p:nvSpPr>
          <p:cNvPr id="3" name="Content Placeholder 2"/>
          <p:cNvSpPr>
            <a:spLocks noGrp="1"/>
          </p:cNvSpPr>
          <p:nvPr>
            <p:ph idx="1"/>
          </p:nvPr>
        </p:nvSpPr>
        <p:spPr/>
        <p:txBody>
          <a:bodyPr>
            <a:normAutofit lnSpcReduction="10000"/>
          </a:bodyPr>
          <a:lstStyle/>
          <a:p>
            <a:r>
              <a:rPr lang="en-US" dirty="0" smtClean="0"/>
              <a:t>Brand and look for MLS</a:t>
            </a:r>
          </a:p>
          <a:p>
            <a:r>
              <a:rPr lang="en-US" dirty="0" smtClean="0"/>
              <a:t>How will services fit?</a:t>
            </a:r>
          </a:p>
          <a:p>
            <a:pPr lvl="1"/>
            <a:r>
              <a:rPr lang="en-US" dirty="0" smtClean="0"/>
              <a:t>MassCat</a:t>
            </a:r>
          </a:p>
          <a:p>
            <a:pPr lvl="1"/>
            <a:r>
              <a:rPr lang="en-US" dirty="0" smtClean="0"/>
              <a:t>BiblioTemps</a:t>
            </a:r>
          </a:p>
          <a:p>
            <a:pPr lvl="1"/>
            <a:r>
              <a:rPr lang="en-US" dirty="0" smtClean="0"/>
              <a:t>Library Reading Program</a:t>
            </a:r>
          </a:p>
          <a:p>
            <a:pPr lvl="1"/>
            <a:r>
              <a:rPr lang="en-US" dirty="0" smtClean="0"/>
              <a:t>Library Delivery</a:t>
            </a:r>
          </a:p>
          <a:p>
            <a:pPr lvl="1"/>
            <a:r>
              <a:rPr lang="en-US" dirty="0" smtClean="0"/>
              <a:t>Online Content</a:t>
            </a:r>
          </a:p>
          <a:p>
            <a:r>
              <a:rPr lang="en-US" dirty="0" smtClean="0"/>
              <a:t>Plan effective communications with all stakeholders</a:t>
            </a:r>
            <a:endParaRPr lang="en-US" dirty="0"/>
          </a:p>
        </p:txBody>
      </p:sp>
    </p:spTree>
    <p:extLst>
      <p:ext uri="{BB962C8B-B14F-4D97-AF65-F5344CB8AC3E}">
        <p14:creationId xmlns:p14="http://schemas.microsoft.com/office/powerpoint/2010/main" val="3593920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of Service &amp; Budget fy2014</a:t>
            </a:r>
            <a:endParaRPr lang="en-US" dirty="0"/>
          </a:p>
        </p:txBody>
      </p:sp>
      <p:sp>
        <p:nvSpPr>
          <p:cNvPr id="3" name="Content Placeholder 2"/>
          <p:cNvSpPr>
            <a:spLocks noGrp="1"/>
          </p:cNvSpPr>
          <p:nvPr>
            <p:ph idx="1"/>
          </p:nvPr>
        </p:nvSpPr>
        <p:spPr/>
        <p:txBody>
          <a:bodyPr>
            <a:normAutofit/>
          </a:bodyPr>
          <a:lstStyle/>
          <a:p>
            <a:r>
              <a:rPr lang="en-US" dirty="0" smtClean="0"/>
              <a:t>Membership approval at Business Meeting</a:t>
            </a:r>
          </a:p>
          <a:p>
            <a:r>
              <a:rPr lang="en-US" dirty="0" smtClean="0"/>
              <a:t>Delivering core services</a:t>
            </a:r>
          </a:p>
          <a:p>
            <a:r>
              <a:rPr lang="en-US" dirty="0" smtClean="0"/>
              <a:t>Budget increased by $100,000</a:t>
            </a:r>
          </a:p>
          <a:p>
            <a:r>
              <a:rPr lang="en-US" dirty="0" smtClean="0"/>
              <a:t>New Positions</a:t>
            </a:r>
          </a:p>
          <a:p>
            <a:pPr lvl="1"/>
            <a:r>
              <a:rPr lang="en-US" dirty="0" err="1" smtClean="0"/>
              <a:t>eContent</a:t>
            </a:r>
            <a:r>
              <a:rPr lang="en-US" dirty="0" smtClean="0"/>
              <a:t> Management</a:t>
            </a:r>
          </a:p>
          <a:p>
            <a:pPr lvl="1"/>
            <a:r>
              <a:rPr lang="en-US" dirty="0" smtClean="0"/>
              <a:t>Support Staff</a:t>
            </a:r>
            <a:endParaRPr lang="en-US" dirty="0"/>
          </a:p>
          <a:p>
            <a:r>
              <a:rPr lang="en-US" dirty="0" smtClean="0"/>
              <a:t>Implementation of Strategic Initiatives</a:t>
            </a:r>
            <a:endParaRPr lang="en-US" dirty="0"/>
          </a:p>
        </p:txBody>
      </p:sp>
    </p:spTree>
    <p:extLst>
      <p:ext uri="{BB962C8B-B14F-4D97-AF65-F5344CB8AC3E}">
        <p14:creationId xmlns:p14="http://schemas.microsoft.com/office/powerpoint/2010/main" val="302374155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Legislative Agenda fy2014</a:t>
            </a:r>
            <a:endParaRPr lang="en-US" dirty="0"/>
          </a:p>
        </p:txBody>
      </p:sp>
      <p:sp>
        <p:nvSpPr>
          <p:cNvPr id="3" name="Content Placeholder 2"/>
          <p:cNvSpPr>
            <a:spLocks noGrp="1"/>
          </p:cNvSpPr>
          <p:nvPr>
            <p:ph idx="1"/>
          </p:nvPr>
        </p:nvSpPr>
        <p:spPr/>
        <p:txBody>
          <a:bodyPr/>
          <a:lstStyle/>
          <a:p>
            <a:r>
              <a:rPr lang="en-US" dirty="0" smtClean="0"/>
              <a:t>Three Priorities for a 12% Increase - $843,000</a:t>
            </a:r>
          </a:p>
          <a:p>
            <a:pPr lvl="1"/>
            <a:r>
              <a:rPr lang="en-US" dirty="0" smtClean="0"/>
              <a:t>eContent </a:t>
            </a:r>
          </a:p>
          <a:p>
            <a:pPr lvl="2"/>
            <a:r>
              <a:rPr lang="en-US" dirty="0" smtClean="0"/>
              <a:t>Helping libraries transition with skyrocketing demand</a:t>
            </a:r>
          </a:p>
          <a:p>
            <a:pPr lvl="1"/>
            <a:r>
              <a:rPr lang="en-US" dirty="0" smtClean="0"/>
              <a:t>Training, Professional Development, &amp; Advisory</a:t>
            </a:r>
          </a:p>
          <a:p>
            <a:pPr lvl="2"/>
            <a:r>
              <a:rPr lang="en-US" dirty="0" smtClean="0"/>
              <a:t>Expand availability, locations, and variety</a:t>
            </a:r>
          </a:p>
          <a:p>
            <a:pPr lvl="1"/>
            <a:r>
              <a:rPr lang="en-US" dirty="0" smtClean="0"/>
              <a:t>Practical Resource Sharing Options</a:t>
            </a:r>
          </a:p>
          <a:p>
            <a:pPr lvl="2"/>
            <a:r>
              <a:rPr lang="en-US" dirty="0" smtClean="0"/>
              <a:t>Expand MassCat, Mediated ILL, Delivery</a:t>
            </a:r>
            <a:endParaRPr lang="en-US" dirty="0"/>
          </a:p>
        </p:txBody>
      </p:sp>
    </p:spTree>
    <p:extLst>
      <p:ext uri="{BB962C8B-B14F-4D97-AF65-F5344CB8AC3E}">
        <p14:creationId xmlns:p14="http://schemas.microsoft.com/office/powerpoint/2010/main" val="283384486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Be an Advocate for Libraries</a:t>
            </a:r>
            <a:endParaRPr lang="en-US" b="1" dirty="0"/>
          </a:p>
        </p:txBody>
      </p:sp>
      <p:sp>
        <p:nvSpPr>
          <p:cNvPr id="3" name="Content Placeholder 2"/>
          <p:cNvSpPr>
            <a:spLocks noGrp="1"/>
          </p:cNvSpPr>
          <p:nvPr>
            <p:ph idx="1"/>
          </p:nvPr>
        </p:nvSpPr>
        <p:spPr/>
        <p:txBody>
          <a:bodyPr>
            <a:normAutofit/>
          </a:bodyPr>
          <a:lstStyle/>
          <a:p>
            <a:r>
              <a:rPr lang="en-US" dirty="0" smtClean="0"/>
              <a:t>MBLC Legislative Agenda</a:t>
            </a:r>
          </a:p>
          <a:p>
            <a:r>
              <a:rPr lang="en-US" dirty="0" smtClean="0"/>
              <a:t>Legislative Breakfasts (Jan-Mar)</a:t>
            </a:r>
          </a:p>
          <a:p>
            <a:r>
              <a:rPr lang="en-US" dirty="0" smtClean="0"/>
              <a:t>MLS/MSLA Legislative Day (Mar 26)</a:t>
            </a:r>
          </a:p>
          <a:p>
            <a:r>
              <a:rPr lang="en-US" dirty="0" smtClean="0"/>
              <a:t>At your convenience</a:t>
            </a:r>
          </a:p>
          <a:p>
            <a:r>
              <a:rPr lang="en-US" dirty="0" smtClean="0"/>
              <a:t>Tell your library story</a:t>
            </a:r>
          </a:p>
          <a:p>
            <a:r>
              <a:rPr lang="en-US" b="1" dirty="0" smtClean="0"/>
              <a:t>Libraries are essential!</a:t>
            </a:r>
            <a:endParaRPr lang="en-US" b="1" dirty="0"/>
          </a:p>
        </p:txBody>
      </p:sp>
    </p:spTree>
    <p:extLst>
      <p:ext uri="{BB962C8B-B14F-4D97-AF65-F5344CB8AC3E}">
        <p14:creationId xmlns:p14="http://schemas.microsoft.com/office/powerpoint/2010/main" val="65846350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MLS</a:t>
            </a:r>
            <a:r>
              <a:rPr lang="en-US" dirty="0" smtClean="0"/>
              <a:t> Update	</a:t>
            </a:r>
            <a:endParaRPr lang="en-US" dirty="0"/>
          </a:p>
        </p:txBody>
      </p:sp>
      <p:sp>
        <p:nvSpPr>
          <p:cNvPr id="3" name="Content Placeholder 2"/>
          <p:cNvSpPr>
            <a:spLocks noGrp="1"/>
          </p:cNvSpPr>
          <p:nvPr>
            <p:ph idx="1"/>
          </p:nvPr>
        </p:nvSpPr>
        <p:spPr>
          <a:xfrm>
            <a:off x="808550" y="1828800"/>
            <a:ext cx="7583487" cy="4208930"/>
          </a:xfrm>
        </p:spPr>
        <p:txBody>
          <a:bodyPr>
            <a:normAutofit/>
          </a:bodyPr>
          <a:lstStyle/>
          <a:p>
            <a:r>
              <a:rPr lang="en-US" sz="4000" dirty="0" smtClean="0"/>
              <a:t>Annual Report</a:t>
            </a:r>
          </a:p>
          <a:p>
            <a:r>
              <a:rPr lang="en-US" sz="4000" dirty="0" smtClean="0"/>
              <a:t>Strategic Plan 2013-2015</a:t>
            </a:r>
          </a:p>
          <a:p>
            <a:r>
              <a:rPr lang="en-US" sz="4000" dirty="0" smtClean="0"/>
              <a:t>Plan of Service</a:t>
            </a:r>
          </a:p>
          <a:p>
            <a:r>
              <a:rPr lang="en-US" sz="4000" dirty="0" smtClean="0"/>
              <a:t>Legislative Agenda fy2014</a:t>
            </a:r>
            <a:endParaRPr lang="en-US" sz="4000" dirty="0"/>
          </a:p>
          <a:p>
            <a:pPr lvl="1"/>
            <a:endParaRPr lang="en-US" sz="3200" dirty="0" smtClean="0"/>
          </a:p>
        </p:txBody>
      </p:sp>
    </p:spTree>
    <p:extLst>
      <p:ext uri="{BB962C8B-B14F-4D97-AF65-F5344CB8AC3E}">
        <p14:creationId xmlns:p14="http://schemas.microsoft.com/office/powerpoint/2010/main" val="29633203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Report</a:t>
            </a:r>
            <a:endParaRPr lang="en-US" dirty="0"/>
          </a:p>
        </p:txBody>
      </p:sp>
      <p:sp>
        <p:nvSpPr>
          <p:cNvPr id="3" name="Content Placeholder 2"/>
          <p:cNvSpPr>
            <a:spLocks noGrp="1"/>
          </p:cNvSpPr>
          <p:nvPr>
            <p:ph idx="1"/>
          </p:nvPr>
        </p:nvSpPr>
        <p:spPr/>
        <p:txBody>
          <a:bodyPr>
            <a:normAutofit fontScale="92500" lnSpcReduction="10000"/>
          </a:bodyPr>
          <a:lstStyle/>
          <a:p>
            <a:r>
              <a:rPr lang="en-US" dirty="0"/>
              <a:t>17 full-time and 2 part-time staff </a:t>
            </a:r>
            <a:r>
              <a:rPr lang="en-US" dirty="0" smtClean="0"/>
              <a:t>members</a:t>
            </a:r>
          </a:p>
          <a:p>
            <a:r>
              <a:rPr lang="en-US" dirty="0" smtClean="0"/>
              <a:t>Executive Board</a:t>
            </a:r>
          </a:p>
          <a:p>
            <a:r>
              <a:rPr lang="en-US" dirty="0" smtClean="0"/>
              <a:t>11 </a:t>
            </a:r>
            <a:r>
              <a:rPr lang="en-US" dirty="0"/>
              <a:t>Committees </a:t>
            </a:r>
            <a:endParaRPr lang="en-US" dirty="0" smtClean="0"/>
          </a:p>
          <a:p>
            <a:r>
              <a:rPr lang="en-US" dirty="0"/>
              <a:t>D</a:t>
            </a:r>
            <a:r>
              <a:rPr lang="en-US" dirty="0" smtClean="0"/>
              <a:t>elivered </a:t>
            </a:r>
            <a:r>
              <a:rPr lang="en-US" dirty="0"/>
              <a:t>more than </a:t>
            </a:r>
            <a:r>
              <a:rPr lang="en-US" dirty="0" smtClean="0"/>
              <a:t>$95Million in services to </a:t>
            </a:r>
            <a:r>
              <a:rPr lang="en-US" dirty="0"/>
              <a:t>1,700 Members.</a:t>
            </a:r>
          </a:p>
          <a:p>
            <a:r>
              <a:rPr lang="en-US" dirty="0" smtClean="0"/>
              <a:t>BiblioTemps Launch</a:t>
            </a:r>
          </a:p>
          <a:p>
            <a:r>
              <a:rPr lang="en-US" dirty="0" smtClean="0"/>
              <a:t>Cooperative Purchasing with MHEC</a:t>
            </a:r>
          </a:p>
          <a:p>
            <a:r>
              <a:rPr lang="en-US" dirty="0"/>
              <a:t>Whately facility decision in </a:t>
            </a:r>
            <a:r>
              <a:rPr lang="en-US" dirty="0" smtClean="0"/>
              <a:t>fy2013</a:t>
            </a:r>
          </a:p>
          <a:p>
            <a:r>
              <a:rPr lang="en-US" dirty="0" smtClean="0"/>
              <a:t>Joint Advocacy Pilot Program – Take Action!</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2950218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Strategic Plan</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A shared vision for MLS to empower member libraries for future success</a:t>
            </a:r>
            <a:r>
              <a:rPr lang="en-US" dirty="0" smtClean="0"/>
              <a:t>.</a:t>
            </a:r>
          </a:p>
          <a:p>
            <a:pPr marL="0" indent="0">
              <a:buNone/>
            </a:pPr>
            <a:endParaRPr lang="en-US" dirty="0"/>
          </a:p>
          <a:p>
            <a:r>
              <a:rPr lang="en-US" dirty="0" smtClean="0"/>
              <a:t>Thanks to the Planning Task Force members.</a:t>
            </a:r>
          </a:p>
          <a:p>
            <a:r>
              <a:rPr lang="en-US" dirty="0" smtClean="0"/>
              <a:t>Hundreds of members provided input.</a:t>
            </a:r>
          </a:p>
          <a:p>
            <a:r>
              <a:rPr lang="en-US" dirty="0" smtClean="0"/>
              <a:t>Staff, Committees, and Executive Board.</a:t>
            </a:r>
          </a:p>
          <a:p>
            <a:pPr marL="0" indent="0">
              <a:buNone/>
            </a:pPr>
            <a:endParaRPr lang="en-US" dirty="0" smtClean="0"/>
          </a:p>
          <a:p>
            <a:r>
              <a:rPr lang="en-US" b="1" i="1" dirty="0" smtClean="0"/>
              <a:t>MLS makes libraries and librarians stronger.</a:t>
            </a:r>
          </a:p>
          <a:p>
            <a:endParaRPr lang="en-US" dirty="0"/>
          </a:p>
        </p:txBody>
      </p:sp>
    </p:spTree>
    <p:extLst>
      <p:ext uri="{BB962C8B-B14F-4D97-AF65-F5344CB8AC3E}">
        <p14:creationId xmlns:p14="http://schemas.microsoft.com/office/powerpoint/2010/main" val="78472362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Five Strategic Objectives</a:t>
            </a:r>
            <a:endParaRPr lang="en-US" sz="5400" dirty="0"/>
          </a:p>
        </p:txBody>
      </p:sp>
      <p:sp>
        <p:nvSpPr>
          <p:cNvPr id="3" name="Content Placeholder 2"/>
          <p:cNvSpPr>
            <a:spLocks noGrp="1"/>
          </p:cNvSpPr>
          <p:nvPr>
            <p:ph idx="1"/>
          </p:nvPr>
        </p:nvSpPr>
        <p:spPr/>
        <p:txBody>
          <a:bodyPr>
            <a:normAutofit/>
          </a:bodyPr>
          <a:lstStyle/>
          <a:p>
            <a:pPr lvl="0"/>
            <a:r>
              <a:rPr lang="en-US" sz="4000" dirty="0" smtClean="0"/>
              <a:t>Expand Online content</a:t>
            </a:r>
            <a:endParaRPr lang="en-US" sz="4000" dirty="0"/>
          </a:p>
          <a:p>
            <a:pPr lvl="0"/>
            <a:r>
              <a:rPr lang="en-US" sz="4000" dirty="0" smtClean="0"/>
              <a:t>Enhance Practical resource sharing</a:t>
            </a:r>
          </a:p>
          <a:p>
            <a:r>
              <a:rPr lang="en-US" sz="4000" dirty="0" smtClean="0"/>
              <a:t>Develop Connections </a:t>
            </a:r>
          </a:p>
          <a:p>
            <a:pPr lvl="0"/>
            <a:r>
              <a:rPr lang="en-US" sz="4000" dirty="0" smtClean="0"/>
              <a:t>Underserved audiences </a:t>
            </a:r>
            <a:r>
              <a:rPr lang="en-US" sz="4000" dirty="0" err="1" smtClean="0"/>
              <a:t>targetted</a:t>
            </a:r>
            <a:endParaRPr lang="en-US" sz="4000" dirty="0" smtClean="0"/>
          </a:p>
          <a:p>
            <a:r>
              <a:rPr lang="en-US" sz="4000" dirty="0" smtClean="0"/>
              <a:t>Branding &amp; communications plan</a:t>
            </a:r>
          </a:p>
          <a:p>
            <a:pPr marL="0" lvl="0" indent="0">
              <a:buNone/>
            </a:pPr>
            <a:endParaRPr lang="en-US" sz="4000" dirty="0"/>
          </a:p>
          <a:p>
            <a:pPr marL="0" indent="0">
              <a:buNone/>
            </a:pPr>
            <a:endParaRPr lang="en-US" dirty="0"/>
          </a:p>
        </p:txBody>
      </p:sp>
    </p:spTree>
    <p:extLst>
      <p:ext uri="{BB962C8B-B14F-4D97-AF65-F5344CB8AC3E}">
        <p14:creationId xmlns:p14="http://schemas.microsoft.com/office/powerpoint/2010/main" val="270416126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6340"/>
            <a:ext cx="8229600" cy="1143000"/>
          </a:xfrm>
        </p:spPr>
        <p:txBody>
          <a:bodyPr>
            <a:normAutofit fontScale="90000"/>
          </a:bodyPr>
          <a:lstStyle/>
          <a:p>
            <a:pPr marL="171450" lvl="0" indent="-171450"/>
            <a:r>
              <a:rPr lang="en-US" dirty="0"/>
              <a:t>Play a leading role in expanding access to econtent and its discovery by Massachusetts library </a:t>
            </a:r>
            <a:r>
              <a:rPr lang="en-US" dirty="0" smtClean="0"/>
              <a:t>users</a:t>
            </a:r>
            <a:endParaRPr lang="en-US" dirty="0"/>
          </a:p>
        </p:txBody>
      </p:sp>
      <p:sp>
        <p:nvSpPr>
          <p:cNvPr id="3" name="Content Placeholder 2"/>
          <p:cNvSpPr>
            <a:spLocks noGrp="1"/>
          </p:cNvSpPr>
          <p:nvPr>
            <p:ph idx="1"/>
          </p:nvPr>
        </p:nvSpPr>
        <p:spPr>
          <a:xfrm>
            <a:off x="457200" y="2442760"/>
            <a:ext cx="8229600" cy="3479574"/>
          </a:xfrm>
        </p:spPr>
        <p:txBody>
          <a:bodyPr/>
          <a:lstStyle/>
          <a:p>
            <a:r>
              <a:rPr lang="en-US" dirty="0" smtClean="0"/>
              <a:t>What percent of your library’s materials budget is invested in </a:t>
            </a:r>
            <a:r>
              <a:rPr lang="en-US" dirty="0" err="1" smtClean="0"/>
              <a:t>eContent</a:t>
            </a:r>
            <a:r>
              <a:rPr lang="en-US" dirty="0" smtClean="0"/>
              <a:t>?</a:t>
            </a:r>
            <a:endParaRPr lang="en-US" dirty="0"/>
          </a:p>
        </p:txBody>
      </p:sp>
    </p:spTree>
    <p:extLst>
      <p:ext uri="{BB962C8B-B14F-4D97-AF65-F5344CB8AC3E}">
        <p14:creationId xmlns:p14="http://schemas.microsoft.com/office/powerpoint/2010/main" val="4623771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LS Budget.png"/>
          <p:cNvPicPr>
            <a:picLocks noGrp="1" noChangeAspect="1"/>
          </p:cNvPicPr>
          <p:nvPr>
            <p:ph idx="1"/>
          </p:nvPr>
        </p:nvPicPr>
        <p:blipFill rotWithShape="1">
          <a:blip r:embed="rId3">
            <a:extLst>
              <a:ext uri="{28A0092B-C50C-407E-A947-70E740481C1C}">
                <a14:useLocalDpi xmlns:a14="http://schemas.microsoft.com/office/drawing/2010/main" val="0"/>
              </a:ext>
            </a:extLst>
          </a:blip>
          <a:srcRect l="-13157" r="-13157"/>
          <a:stretch/>
        </p:blipFill>
        <p:spPr>
          <a:xfrm>
            <a:off x="-719667" y="437687"/>
            <a:ext cx="10653889" cy="5912385"/>
          </a:xfrm>
        </p:spPr>
      </p:pic>
    </p:spTree>
    <p:extLst>
      <p:ext uri="{BB962C8B-B14F-4D97-AF65-F5344CB8AC3E}">
        <p14:creationId xmlns:p14="http://schemas.microsoft.com/office/powerpoint/2010/main" val="397452113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Statewide Resource Sharing Committee</a:t>
            </a:r>
            <a:endParaRPr lang="en-US" b="1" dirty="0"/>
          </a:p>
        </p:txBody>
      </p:sp>
      <p:sp>
        <p:nvSpPr>
          <p:cNvPr id="3" name="Content Placeholder 2"/>
          <p:cNvSpPr>
            <a:spLocks noGrp="1"/>
          </p:cNvSpPr>
          <p:nvPr>
            <p:ph idx="1"/>
          </p:nvPr>
        </p:nvSpPr>
        <p:spPr/>
        <p:txBody>
          <a:bodyPr/>
          <a:lstStyle/>
          <a:p>
            <a:r>
              <a:rPr lang="en-US" dirty="0"/>
              <a:t>eBook Platform Proof of Concept</a:t>
            </a:r>
          </a:p>
          <a:p>
            <a:pPr lvl="1"/>
            <a:r>
              <a:rPr lang="en-US" dirty="0"/>
              <a:t> MLS role</a:t>
            </a:r>
          </a:p>
          <a:p>
            <a:pPr lvl="1"/>
            <a:r>
              <a:rPr lang="en-US" dirty="0"/>
              <a:t>Library contributions</a:t>
            </a:r>
          </a:p>
          <a:p>
            <a:r>
              <a:rPr lang="en-US" dirty="0" smtClean="0"/>
              <a:t>Discussions Starting Soon</a:t>
            </a:r>
          </a:p>
          <a:p>
            <a:pPr lvl="1"/>
            <a:r>
              <a:rPr lang="en-US" dirty="0" smtClean="0"/>
              <a:t>Statewide Discovery Platform</a:t>
            </a:r>
          </a:p>
          <a:p>
            <a:pPr lvl="1"/>
            <a:r>
              <a:rPr lang="en-US" dirty="0" smtClean="0"/>
              <a:t>Statewide Library Card</a:t>
            </a:r>
            <a:endParaRPr lang="en-US" dirty="0"/>
          </a:p>
        </p:txBody>
      </p:sp>
    </p:spTree>
    <p:extLst>
      <p:ext uri="{BB962C8B-B14F-4D97-AF65-F5344CB8AC3E}">
        <p14:creationId xmlns:p14="http://schemas.microsoft.com/office/powerpoint/2010/main" val="170802301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MLS Online Content Advisory Committee</a:t>
            </a:r>
          </a:p>
        </p:txBody>
      </p:sp>
      <p:sp>
        <p:nvSpPr>
          <p:cNvPr id="3" name="Content Placeholder 2"/>
          <p:cNvSpPr>
            <a:spLocks noGrp="1"/>
          </p:cNvSpPr>
          <p:nvPr>
            <p:ph idx="1"/>
          </p:nvPr>
        </p:nvSpPr>
        <p:spPr/>
        <p:txBody>
          <a:bodyPr>
            <a:normAutofit/>
          </a:bodyPr>
          <a:lstStyle/>
          <a:p>
            <a:r>
              <a:rPr lang="en-US" dirty="0" smtClean="0"/>
              <a:t>Online </a:t>
            </a:r>
            <a:r>
              <a:rPr lang="en-US" dirty="0"/>
              <a:t>n</a:t>
            </a:r>
            <a:r>
              <a:rPr lang="en-US" dirty="0" smtClean="0"/>
              <a:t>ewspapers debriefing </a:t>
            </a:r>
          </a:p>
          <a:p>
            <a:r>
              <a:rPr lang="en-US" dirty="0" smtClean="0"/>
              <a:t>Prioritize and plan Collaborative Purchases</a:t>
            </a:r>
          </a:p>
          <a:p>
            <a:pPr marL="514350" indent="-457200"/>
            <a:r>
              <a:rPr lang="en-US" dirty="0" smtClean="0"/>
              <a:t>We need your help.  Please response to our calls for participation</a:t>
            </a:r>
          </a:p>
        </p:txBody>
      </p:sp>
    </p:spTree>
    <p:extLst>
      <p:ext uri="{BB962C8B-B14F-4D97-AF65-F5344CB8AC3E}">
        <p14:creationId xmlns:p14="http://schemas.microsoft.com/office/powerpoint/2010/main" val="6680674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1114</TotalTime>
  <Words>2259</Words>
  <Application>Microsoft Macintosh PowerPoint</Application>
  <PresentationFormat>On-screen Show (4:3)</PresentationFormat>
  <Paragraphs>295</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Massachusetts Library System  Council of Members Meeting </vt:lpstr>
      <vt:lpstr>MLS Update </vt:lpstr>
      <vt:lpstr>Annual Report</vt:lpstr>
      <vt:lpstr>Strategic Plan </vt:lpstr>
      <vt:lpstr>Five Strategic Objectives</vt:lpstr>
      <vt:lpstr>Play a leading role in expanding access to econtent and its discovery by Massachusetts library users</vt:lpstr>
      <vt:lpstr>PowerPoint Presentation</vt:lpstr>
      <vt:lpstr>Statewide Resource Sharing Committee</vt:lpstr>
      <vt:lpstr>MLS Online Content Advisory Committee</vt:lpstr>
      <vt:lpstr>Enhance access to practical resource sharing options for Massachusetts residents</vt:lpstr>
      <vt:lpstr>Practical Resource Sharing Options</vt:lpstr>
      <vt:lpstr>Develop connections between member libraries to expand their contributions to the  MLS community</vt:lpstr>
      <vt:lpstr>Explore and implement communications channels and targeted services for underserved audiences </vt:lpstr>
      <vt:lpstr>Plan and launch an MLS brand to carry our message to all stakeholders</vt:lpstr>
      <vt:lpstr>Plan of Service &amp; Budget fy2014</vt:lpstr>
      <vt:lpstr>Legislative Agenda fy2014</vt:lpstr>
      <vt:lpstr>Be an Advocate for Libraries</vt:lpstr>
    </vt:vector>
  </TitlesOfParts>
  <Company>Mass. Library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Meeting </dc:title>
  <dc:creator>MassLib System</dc:creator>
  <cp:lastModifiedBy>Greg Pronevitz</cp:lastModifiedBy>
  <cp:revision>161</cp:revision>
  <dcterms:created xsi:type="dcterms:W3CDTF">2012-09-04T17:16:31Z</dcterms:created>
  <dcterms:modified xsi:type="dcterms:W3CDTF">2012-11-02T12:23:38Z</dcterms:modified>
</cp:coreProperties>
</file>