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259" r:id="rId2"/>
    <p:sldId id="335" r:id="rId3"/>
    <p:sldId id="311" r:id="rId4"/>
    <p:sldId id="333" r:id="rId5"/>
    <p:sldId id="327" r:id="rId6"/>
    <p:sldId id="326" r:id="rId7"/>
    <p:sldId id="328" r:id="rId8"/>
    <p:sldId id="306" r:id="rId9"/>
    <p:sldId id="330" r:id="rId10"/>
    <p:sldId id="337" r:id="rId11"/>
    <p:sldId id="315" r:id="rId12"/>
    <p:sldId id="336" r:id="rId13"/>
    <p:sldId id="261" r:id="rId14"/>
    <p:sldId id="288" r:id="rId15"/>
    <p:sldId id="281" r:id="rId16"/>
    <p:sldId id="325" r:id="rId17"/>
    <p:sldId id="295" r:id="rId18"/>
    <p:sldId id="296" r:id="rId19"/>
    <p:sldId id="299" r:id="rId20"/>
    <p:sldId id="300" r:id="rId21"/>
    <p:sldId id="301" r:id="rId22"/>
    <p:sldId id="302" r:id="rId23"/>
    <p:sldId id="297" r:id="rId24"/>
    <p:sldId id="298" r:id="rId25"/>
    <p:sldId id="304" r:id="rId26"/>
    <p:sldId id="303" r:id="rId27"/>
    <p:sldId id="308" r:id="rId28"/>
    <p:sldId id="339" r:id="rId29"/>
    <p:sldId id="323" r:id="rId30"/>
    <p:sldId id="305" r:id="rId31"/>
    <p:sldId id="322" r:id="rId32"/>
    <p:sldId id="317" r:id="rId33"/>
    <p:sldId id="313" r:id="rId34"/>
    <p:sldId id="312" r:id="rId35"/>
    <p:sldId id="324" r:id="rId36"/>
    <p:sldId id="277" r:id="rId37"/>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5"/>
            <p14:sldId id="311"/>
            <p14:sldId id="333"/>
          </p14:sldIdLst>
        </p14:section>
        <p14:section name="Overview and Objectives" id="{ABA716BF-3A5C-4ADB-94C9-CFEF84EBA240}">
          <p14:sldIdLst>
            <p14:sldId id="327"/>
            <p14:sldId id="326"/>
            <p14:sldId id="328"/>
            <p14:sldId id="306"/>
            <p14:sldId id="330"/>
            <p14:sldId id="337"/>
            <p14:sldId id="315"/>
            <p14:sldId id="336"/>
            <p14:sldId id="261"/>
            <p14:sldId id="288"/>
            <p14:sldId id="281"/>
            <p14:sldId id="325"/>
            <p14:sldId id="295"/>
            <p14:sldId id="296"/>
            <p14:sldId id="299"/>
            <p14:sldId id="300"/>
            <p14:sldId id="301"/>
            <p14:sldId id="302"/>
            <p14:sldId id="297"/>
            <p14:sldId id="298"/>
            <p14:sldId id="304"/>
            <p14:sldId id="303"/>
            <p14:sldId id="308"/>
            <p14:sldId id="339"/>
            <p14:sldId id="323"/>
            <p14:sldId id="305"/>
            <p14:sldId id="322"/>
            <p14:sldId id="317"/>
            <p14:sldId id="313"/>
            <p14:sldId id="312"/>
            <p14:sldId id="32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74" autoAdjust="0"/>
    <p:restoredTop sz="83977" autoAdjust="0"/>
  </p:normalViewPr>
  <p:slideViewPr>
    <p:cSldViewPr>
      <p:cViewPr varScale="1">
        <p:scale>
          <a:sx n="43" d="100"/>
          <a:sy n="43" d="100"/>
        </p:scale>
        <p:origin x="-104" y="-88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13632"/>
    </p:cViewPr>
  </p:sorterViewPr>
  <p:notesViewPr>
    <p:cSldViewPr>
      <p:cViewPr varScale="1">
        <p:scale>
          <a:sx n="56" d="100"/>
          <a:sy n="56" d="100"/>
        </p:scale>
        <p:origin x="-2844" y="-96"/>
      </p:cViewPr>
      <p:guideLst>
        <p:guide orient="horz" pos="285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3866"/>
          </a:xfrm>
          <a:prstGeom prst="rect">
            <a:avLst/>
          </a:prstGeom>
        </p:spPr>
        <p:txBody>
          <a:bodyPr vert="horz" lIns="91440" tIns="45720" rIns="91440" bIns="45720" rtlCol="0"/>
          <a:lstStyle>
            <a:lvl1pPr algn="r">
              <a:defRPr sz="1200"/>
            </a:lvl1pPr>
          </a:lstStyle>
          <a:p>
            <a:fld id="{D83FDC75-7F73-4A4A-A77C-09AADF00E0EA}" type="datetimeFigureOut">
              <a:rPr lang="en-US" smtClean="0"/>
              <a:pPr/>
              <a:t>5/25/11</a:t>
            </a:fld>
            <a:endParaRPr lang="en-US" dirty="0"/>
          </a:p>
        </p:txBody>
      </p:sp>
      <p:sp>
        <p:nvSpPr>
          <p:cNvPr id="4" name="Footer Placeholder 3"/>
          <p:cNvSpPr>
            <a:spLocks noGrp="1"/>
          </p:cNvSpPr>
          <p:nvPr>
            <p:ph type="ftr" sz="quarter" idx="2"/>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621883"/>
            <a:ext cx="3066733" cy="453866"/>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013801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48AEF76B-3757-4A0B-AF93-28494465C1DD}" type="datetimeFigureOut">
              <a:rPr lang="en-US" smtClean="0"/>
              <a:pPr/>
              <a:t>5/25/11</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09391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88A95197-33D9-4B05-A29E-5FE6905BD061}" type="slidenum">
              <a:rPr lang="en-US" sz="1200" baseline="0"/>
              <a:pPr/>
              <a:t>18</a:t>
            </a:fld>
            <a:endParaRPr lang="en-US" sz="1200" baseline="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B57C8A98-6DBD-4DEE-BDEF-9A05D67B5AE9}" type="slidenum">
              <a:rPr lang="en-US" sz="1200" baseline="0"/>
              <a:pPr/>
              <a:t>19</a:t>
            </a:fld>
            <a:endParaRPr lang="en-US" sz="1200" baseline="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0F797B3F-77D3-4271-9A74-4797C3A6B076}" type="slidenum">
              <a:rPr lang="en-US" sz="1200" baseline="0"/>
              <a:pPr/>
              <a:t>20</a:t>
            </a:fld>
            <a:endParaRPr lang="en-US" sz="1200" baseline="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CEFF6E23-4B37-4BE9-AF5C-824449910D1A}" type="slidenum">
              <a:rPr lang="en-US" sz="1200" baseline="0"/>
              <a:pPr/>
              <a:t>21</a:t>
            </a:fld>
            <a:endParaRPr lang="en-US" sz="1200" baseline="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B4B6FC84-40AB-4015-9089-60FB3075AB87}" type="slidenum">
              <a:rPr lang="en-US" sz="1200" baseline="0"/>
              <a:pPr/>
              <a:t>22</a:t>
            </a:fld>
            <a:endParaRPr lang="en-US" sz="1200" baseline="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BB3D7527-8845-441E-A834-3B16476C266A}" type="slidenum">
              <a:rPr lang="en-US" sz="1200" baseline="0"/>
              <a:pPr/>
              <a:t>23</a:t>
            </a:fld>
            <a:endParaRPr lang="en-US" sz="1200" baseline="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268AFEEE-D593-41FA-995F-28CD0B4C6136}" type="slidenum">
              <a:rPr lang="en-US" sz="1200" baseline="0"/>
              <a:pPr/>
              <a:t>24</a:t>
            </a:fld>
            <a:endParaRPr lang="en-US" sz="1200" baseline="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4A0E5F63-9F23-4E69-9C91-8699259A30F3}" type="slidenum">
              <a:rPr lang="en-US" sz="1200" baseline="0"/>
              <a:pPr/>
              <a:t>25</a:t>
            </a:fld>
            <a:endParaRPr lang="en-US" sz="1200" baseline="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CBB6E963-2948-4064-B3A6-51D4D6A6CE7A}" type="slidenum">
              <a:rPr lang="en-US" sz="1200" baseline="0"/>
              <a:pPr/>
              <a:t>26</a:t>
            </a:fld>
            <a:endParaRPr lang="en-US" sz="1200" baseline="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0F0EEB8E-0E41-4428-BF44-702E1A5FA6B3}" type="slidenum">
              <a:rPr lang="en-US" sz="1200"/>
              <a:pPr/>
              <a:t>27</a:t>
            </a:fld>
            <a:endParaRPr lang="en-US" sz="1200" dirty="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707708" y="4311730"/>
            <a:ext cx="5661660" cy="4084796"/>
          </a:xfrm>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854880F9-91EB-43CA-8346-546BE87B2DA4}" type="slidenum">
              <a:rPr lang="en-US" sz="1200"/>
              <a:pPr/>
              <a:t>7</a:t>
            </a:fld>
            <a:endParaRPr lang="en-US" sz="1200" dirty="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smtClean="0">
                <a:ea typeface="ＭＳ Ｐゴシック" pitchFamily="68" charset="-128"/>
              </a:rPr>
              <a:t>Is your organization prepared for the coming exodus of highly trained and knowledgeable baby boomers in the coming years?</a:t>
            </a:r>
          </a:p>
          <a:p>
            <a:pPr eaLnBrk="1" hangingPunct="1"/>
            <a:endParaRPr lang="en-US" sz="1000" dirty="0" smtClean="0">
              <a:ea typeface="ＭＳ Ｐゴシック" pitchFamily="68" charset="-128"/>
            </a:endParaRPr>
          </a:p>
          <a:p>
            <a:pPr eaLnBrk="1" hangingPunct="1"/>
            <a:r>
              <a:rPr lang="en-US" sz="1000" dirty="0" smtClean="0">
                <a:ea typeface="ＭＳ Ｐゴシック" pitchFamily="68" charset="-128"/>
              </a:rPr>
              <a:t>Do you have an established succession plan to ensure the vitality and success of your organization in the future?</a:t>
            </a:r>
          </a:p>
          <a:p>
            <a:pPr eaLnBrk="1" hangingPunct="1"/>
            <a:endParaRPr lang="en-US" sz="1000" dirty="0" smtClean="0">
              <a:ea typeface="ＭＳ Ｐゴシック" pitchFamily="68" charset="-128"/>
            </a:endParaRPr>
          </a:p>
          <a:p>
            <a:pPr eaLnBrk="1" hangingPunct="1"/>
            <a:r>
              <a:rPr lang="en-US" sz="1000" dirty="0" smtClean="0">
                <a:ea typeface="ＭＳ Ｐゴシック" pitchFamily="68" charset="-128"/>
              </a:rPr>
              <a:t>You might be thinking to yourself, "Well, we thought that Bill would be a good replacement for Mary when she retires in a year. We've got that position covered..."</a:t>
            </a:r>
          </a:p>
          <a:p>
            <a:pPr eaLnBrk="1" hangingPunct="1"/>
            <a:endParaRPr lang="en-US" sz="1000" dirty="0" smtClean="0">
              <a:ea typeface="ＭＳ Ｐゴシック" pitchFamily="68" charset="-128"/>
            </a:endParaRPr>
          </a:p>
          <a:p>
            <a:pPr eaLnBrk="1" hangingPunct="1"/>
            <a:r>
              <a:rPr lang="en-US" sz="1000" dirty="0" smtClean="0">
                <a:ea typeface="ＭＳ Ｐゴシック" pitchFamily="68" charset="-128"/>
              </a:rPr>
              <a:t>It's great to have a replacement in mind for a soon to depart team member, however, this is only one part of what succession planning actually entails.  This is called Replacement Planning. Don't get us wrong, you are on the right track, but you can do much better.</a:t>
            </a:r>
          </a:p>
          <a:p>
            <a:pPr eaLnBrk="1" hangingPunct="1"/>
            <a:endParaRPr lang="en-US" sz="1000" dirty="0" smtClean="0">
              <a:ea typeface="ＭＳ Ｐゴシック" pitchFamily="68" charset="-128"/>
            </a:endParaRPr>
          </a:p>
          <a:p>
            <a:pPr eaLnBrk="1" hangingPunct="1"/>
            <a:r>
              <a:rPr lang="en-US" sz="1000" dirty="0" smtClean="0">
                <a:ea typeface="ＭＳ Ｐゴシック" pitchFamily="68" charset="-128"/>
              </a:rPr>
              <a:t>While replacement planning only identifies an individual to fill a looming job opening, Succession Planning is a holistic approach that focuses on identifying individuals who are a good fit for promotion and subsequently developing their knowledge, skills, and abilities to prepare them for success in their future position.</a:t>
            </a:r>
            <a:r>
              <a:rPr lang="en-US" dirty="0" smtClean="0">
                <a:ea typeface="ＭＳ Ｐゴシック" pitchFamily="68" charset="-128"/>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C1AAD2A5-BA78-4DA4-B72C-D7756D2902F0}" type="slidenum">
              <a:rPr lang="en-US" sz="1200"/>
              <a:pPr/>
              <a:t>31</a:t>
            </a:fld>
            <a:endParaRPr lang="en-US" sz="1200" dirty="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D6449DB9-33B9-48B5-824B-68A856864EBD}" type="slidenum">
              <a:rPr lang="en-US" sz="1200"/>
              <a:pPr/>
              <a:t>32</a:t>
            </a:fld>
            <a:endParaRPr lang="en-US" sz="1200" dirty="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707708" y="4311730"/>
            <a:ext cx="5661660" cy="4084796"/>
          </a:xfrm>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7ECF9BE7-8A2A-4BAE-AC0F-230CB6D02BAC}" type="slidenum">
              <a:rPr lang="en-US" sz="1200"/>
              <a:pPr/>
              <a:t>34</a:t>
            </a:fld>
            <a:endParaRPr lang="en-US" sz="1200" dirty="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707708" y="4311730"/>
            <a:ext cx="5661660" cy="4084796"/>
          </a:xfrm>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B4F4B0B8-0232-40EC-9840-8FA6AB07CC12}" type="slidenum">
              <a:rPr lang="en-US" sz="1200"/>
              <a:pPr/>
              <a:t>35</a:t>
            </a:fld>
            <a:endParaRPr lang="en-US" sz="1200" dirty="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36</a:t>
            </a:fld>
            <a:endParaRPr lang="en-US" dirty="0" smtClean="0"/>
          </a:p>
        </p:txBody>
      </p:sp>
      <p:sp>
        <p:nvSpPr>
          <p:cNvPr id="41989" name="Rectangle 2"/>
          <p:cNvSpPr>
            <a:spLocks noGrp="1" noRot="1" noChangeAspect="1" noChangeArrowheads="1" noTextEdit="1"/>
          </p:cNvSpPr>
          <p:nvPr>
            <p:ph type="sldImg"/>
          </p:nvPr>
        </p:nvSpPr>
        <p:spPr>
          <a:xfrm>
            <a:off x="1270000" y="447675"/>
            <a:ext cx="4537075" cy="3403600"/>
          </a:xfrm>
          <a:ln/>
        </p:spPr>
      </p:sp>
      <p:sp>
        <p:nvSpPr>
          <p:cNvPr id="41990" name="Rectangle 3"/>
          <p:cNvSpPr>
            <a:spLocks noGrp="1" noChangeArrowheads="1"/>
          </p:cNvSpPr>
          <p:nvPr>
            <p:ph type="body" idx="1"/>
          </p:nvPr>
        </p:nvSpPr>
        <p:spPr>
          <a:xfrm>
            <a:off x="317315" y="4099989"/>
            <a:ext cx="6461677" cy="4521611"/>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4371625C-A0CA-483B-AF3B-F3A780C5AF5F}" type="slidenum">
              <a:rPr lang="en-US" sz="1200" smtClean="0"/>
              <a:pPr/>
              <a:t>9</a:t>
            </a:fld>
            <a:endParaRPr lang="en-US" sz="1200"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707708" y="4311730"/>
            <a:ext cx="5661660" cy="4084796"/>
          </a:xfrm>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Directors will share their org charts and tell us about their library.  If they have a formal appraisal</a:t>
            </a:r>
            <a:r>
              <a:rPr lang="en-US" baseline="0" dirty="0" smtClean="0"/>
              <a:t> program, we’ll share their process.  </a:t>
            </a:r>
          </a:p>
          <a:p>
            <a:r>
              <a:rPr lang="en-US" baseline="0" dirty="0" smtClean="0"/>
              <a:t>We’ll then rank their employees.  Identify a successor to their position.  And what it will take to bring them along.</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60043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dread the annual review process? It’s much easier to approach it as a monthly assignment – which then allows you and your employees to create self appraisal</a:t>
            </a:r>
            <a:r>
              <a:rPr lang="en-US" baseline="0" dirty="0" smtClean="0"/>
              <a:t> documents annually that have meat and meaning.</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73541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00EEB9BB-1328-44CB-A69C-FC143667584B}" type="slidenum">
              <a:rPr lang="en-US" sz="1200"/>
              <a:pPr/>
              <a:t>16</a:t>
            </a:fld>
            <a:endParaRPr lang="en-US" sz="1200" dirty="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707708" y="4311730"/>
            <a:ext cx="5661660" cy="4084796"/>
          </a:xfrm>
          <a:solidFill>
            <a:srgbClr val="FFFFFF"/>
          </a:solidFill>
          <a:ln>
            <a:solidFill>
              <a:srgbClr val="000000"/>
            </a:solidFill>
          </a:ln>
        </p:spPr>
        <p:txBody>
          <a:bodyPr/>
          <a:lstStyle/>
          <a:p>
            <a:pPr eaLnBrk="1" hangingPunct="1"/>
            <a:endParaRPr lang="en-US" dirty="0" smtClean="0">
              <a:ea typeface="ＭＳ Ｐゴシック" pitchFamily="6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aseline="-25000">
                <a:solidFill>
                  <a:schemeClr val="tx1"/>
                </a:solidFill>
                <a:latin typeface="Arial" charset="0"/>
                <a:ea typeface="ＭＳ Ｐゴシック" pitchFamily="68" charset="-128"/>
              </a:defRPr>
            </a:lvl1pPr>
            <a:lvl2pPr marL="729057" indent="-280406" defTabSz="914437">
              <a:defRPr sz="2400" baseline="-25000">
                <a:solidFill>
                  <a:schemeClr val="tx1"/>
                </a:solidFill>
                <a:latin typeface="Arial" charset="0"/>
                <a:ea typeface="ＭＳ Ｐゴシック" pitchFamily="68" charset="-128"/>
              </a:defRPr>
            </a:lvl2pPr>
            <a:lvl3pPr marL="1121626" indent="-224325" defTabSz="914437">
              <a:defRPr sz="2400" baseline="-25000">
                <a:solidFill>
                  <a:schemeClr val="tx1"/>
                </a:solidFill>
                <a:latin typeface="Arial" charset="0"/>
                <a:ea typeface="ＭＳ Ｐゴシック" pitchFamily="68" charset="-128"/>
              </a:defRPr>
            </a:lvl3pPr>
            <a:lvl4pPr marL="1570276" indent="-224325" defTabSz="914437">
              <a:defRPr sz="2400" baseline="-25000">
                <a:solidFill>
                  <a:schemeClr val="tx1"/>
                </a:solidFill>
                <a:latin typeface="Arial" charset="0"/>
                <a:ea typeface="ＭＳ Ｐゴシック" pitchFamily="68" charset="-128"/>
              </a:defRPr>
            </a:lvl4pPr>
            <a:lvl5pPr marL="2018927" indent="-224325" defTabSz="914437">
              <a:defRPr sz="2400" baseline="-25000">
                <a:solidFill>
                  <a:schemeClr val="tx1"/>
                </a:solidFill>
                <a:latin typeface="Arial" charset="0"/>
                <a:ea typeface="ＭＳ Ｐゴシック" pitchFamily="68" charset="-128"/>
              </a:defRPr>
            </a:lvl5pPr>
            <a:lvl6pPr marL="246757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16227"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36487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13528" indent="-224325" defTabSz="914437"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fld id="{A325F138-E52F-496A-8AB5-66B1C69F3984}" type="slidenum">
              <a:rPr lang="en-US" sz="1200" baseline="0"/>
              <a:pPr/>
              <a:t>17</a:t>
            </a:fld>
            <a:endParaRPr lang="en-US" sz="1200" baseline="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5/25/11</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79023A-D1BB-4D2A-9450-216F73551C65}" type="slidenum">
              <a:rPr lang="en-US"/>
              <a:pPr>
                <a:defRPr/>
              </a:pPr>
              <a:t>‹#›</a:t>
            </a:fld>
            <a:endParaRPr lang="en-US" dirty="0"/>
          </a:p>
        </p:txBody>
      </p:sp>
    </p:spTree>
    <p:extLst>
      <p:ext uri="{BB962C8B-B14F-4D97-AF65-F5344CB8AC3E}">
        <p14:creationId xmlns:p14="http://schemas.microsoft.com/office/powerpoint/2010/main" val="224316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98C23D-6853-4D5A-BBC0-031597347A74}" type="slidenum">
              <a:rPr lang="en-US"/>
              <a:pPr>
                <a:defRPr/>
              </a:pPr>
              <a:t>‹#›</a:t>
            </a:fld>
            <a:endParaRPr lang="en-US" dirty="0"/>
          </a:p>
        </p:txBody>
      </p:sp>
    </p:spTree>
    <p:extLst>
      <p:ext uri="{BB962C8B-B14F-4D97-AF65-F5344CB8AC3E}">
        <p14:creationId xmlns:p14="http://schemas.microsoft.com/office/powerpoint/2010/main" val="395836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5/25/11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5/25/11</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5" r:id="rId14"/>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6.xml"/><Relationship Id="rId1" Type="http://schemas.openxmlformats.org/officeDocument/2006/relationships/tags" Target="../tags/tag4.xml"/><Relationship Id="rId2"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1" Type="http://schemas.openxmlformats.org/officeDocument/2006/relationships/tags" Target="../tags/tag7.xml"/><Relationship Id="rId2"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SUCCESSION PLANNING</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Susan A. Henry</a:t>
            </a:r>
          </a:p>
          <a:p>
            <a:r>
              <a:rPr lang="en-US" sz="2400" dirty="0" smtClean="0">
                <a:latin typeface="+mn-lt"/>
              </a:rPr>
              <a:t>May 2011</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 Time….	</a:t>
            </a:r>
            <a:endParaRPr lang="en-US" dirty="0"/>
          </a:p>
        </p:txBody>
      </p:sp>
      <p:sp>
        <p:nvSpPr>
          <p:cNvPr id="3" name="Subtitle 2"/>
          <p:cNvSpPr>
            <a:spLocks noGrp="1"/>
          </p:cNvSpPr>
          <p:nvPr>
            <p:ph type="subTitle" idx="1"/>
          </p:nvPr>
        </p:nvSpPr>
        <p:spPr/>
        <p:txBody>
          <a:bodyPr/>
          <a:lstStyle/>
          <a:p>
            <a:r>
              <a:rPr lang="en-US" dirty="0" smtClean="0"/>
              <a:t>Come back prepared to present your Library…..</a:t>
            </a:r>
            <a:endParaRPr lang="en-US" dirty="0"/>
          </a:p>
        </p:txBody>
      </p:sp>
    </p:spTree>
    <p:extLst>
      <p:ext uri="{BB962C8B-B14F-4D97-AF65-F5344CB8AC3E}">
        <p14:creationId xmlns:p14="http://schemas.microsoft.com/office/powerpoint/2010/main" val="192598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chemeClr val="tx1"/>
                </a:solidFill>
              </a:rPr>
              <a:t>Sharing our Organizations</a:t>
            </a:r>
            <a:endParaRPr lang="en-US" b="1" dirty="0" smtClean="0"/>
          </a:p>
        </p:txBody>
      </p:sp>
      <p:sp>
        <p:nvSpPr>
          <p:cNvPr id="14339" name="Rectangle 3"/>
          <p:cNvSpPr>
            <a:spLocks noGrp="1" noChangeArrowheads="1"/>
          </p:cNvSpPr>
          <p:nvPr>
            <p:ph type="body" idx="1"/>
          </p:nvPr>
        </p:nvSpPr>
        <p:spPr/>
        <p:txBody>
          <a:bodyPr/>
          <a:lstStyle/>
          <a:p>
            <a:pPr eaLnBrk="1" hangingPunct="1"/>
            <a:r>
              <a:rPr lang="en-US" dirty="0" smtClean="0"/>
              <a:t>Present your Library to Us.</a:t>
            </a:r>
          </a:p>
          <a:p>
            <a:pPr eaLnBrk="1" hangingPunct="1"/>
            <a:r>
              <a:rPr lang="en-US" dirty="0" smtClean="0"/>
              <a:t>Formal Appraisal Program – Do you Have one, do you use it.</a:t>
            </a:r>
          </a:p>
          <a:p>
            <a:pPr eaLnBrk="1" hangingPunct="1"/>
            <a:r>
              <a:rPr lang="en-US" dirty="0" smtClean="0"/>
              <a:t>Do you have a successor identified.</a:t>
            </a:r>
          </a:p>
          <a:p>
            <a:pPr eaLnBrk="1" hangingPunct="1"/>
            <a:r>
              <a:rPr lang="en-US" dirty="0" smtClean="0"/>
              <a:t>Ranking your employees</a:t>
            </a:r>
          </a:p>
          <a:p>
            <a:pPr eaLnBrk="1" hangingPunct="1"/>
            <a:r>
              <a:rPr lang="en-US" dirty="0" smtClean="0"/>
              <a:t>If you were gone tomorrow, who would take over? Do you have contingency plans.</a:t>
            </a:r>
          </a:p>
          <a:p>
            <a:pPr marL="0" indent="0" eaLnBrk="1" hangingPunct="1">
              <a:buNone/>
            </a:pPr>
            <a:endParaRPr lang="en-US" dirty="0" smtClean="0"/>
          </a:p>
        </p:txBody>
      </p:sp>
    </p:spTree>
    <p:extLst>
      <p:ext uri="{BB962C8B-B14F-4D97-AF65-F5344CB8AC3E}">
        <p14:creationId xmlns:p14="http://schemas.microsoft.com/office/powerpoint/2010/main" val="345771534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 Appraisal Process	</a:t>
            </a:r>
            <a:endParaRPr lang="en-US" dirty="0"/>
          </a:p>
        </p:txBody>
      </p:sp>
      <p:sp>
        <p:nvSpPr>
          <p:cNvPr id="3" name="Content Placeholder 2"/>
          <p:cNvSpPr>
            <a:spLocks noGrp="1"/>
          </p:cNvSpPr>
          <p:nvPr>
            <p:ph idx="1"/>
          </p:nvPr>
        </p:nvSpPr>
        <p:spPr/>
        <p:txBody>
          <a:bodyPr/>
          <a:lstStyle/>
          <a:p>
            <a:r>
              <a:rPr lang="en-US" dirty="0" smtClean="0"/>
              <a:t>Monthly Self-Appraisals</a:t>
            </a:r>
          </a:p>
          <a:p>
            <a:r>
              <a:rPr lang="en-US" dirty="0" smtClean="0"/>
              <a:t>Monthly Staff Meetings</a:t>
            </a:r>
          </a:p>
          <a:p>
            <a:r>
              <a:rPr lang="en-US" dirty="0" smtClean="0"/>
              <a:t>Quarterly Strategic Meetings</a:t>
            </a:r>
          </a:p>
          <a:p>
            <a:r>
              <a:rPr lang="en-US" dirty="0" smtClean="0"/>
              <a:t>Annual Self Appraisal</a:t>
            </a:r>
          </a:p>
          <a:p>
            <a:r>
              <a:rPr lang="en-US" dirty="0" smtClean="0"/>
              <a:t>Annual Performance Appraisal</a:t>
            </a:r>
          </a:p>
          <a:p>
            <a:r>
              <a:rPr lang="en-US" dirty="0" smtClean="0"/>
              <a:t>Creating goals for Career Development and Succession.</a:t>
            </a:r>
          </a:p>
          <a:p>
            <a:pPr marL="0" indent="0">
              <a:buNone/>
            </a:pPr>
            <a:endParaRPr lang="en-US" dirty="0"/>
          </a:p>
        </p:txBody>
      </p:sp>
    </p:spTree>
    <p:extLst>
      <p:ext uri="{BB962C8B-B14F-4D97-AF65-F5344CB8AC3E}">
        <p14:creationId xmlns:p14="http://schemas.microsoft.com/office/powerpoint/2010/main" val="861198700"/>
      </p:ext>
    </p:extLst>
  </p:cSld>
  <p:clrMapOvr>
    <a:masterClrMapping/>
  </p:clrMapOvr>
  <p:transition xmlns:p14="http://schemas.microsoft.com/office/powerpoint/2010/mai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Here’s What We Know….</a:t>
            </a:r>
            <a:endParaRPr lang="en-US" dirty="0"/>
          </a:p>
        </p:txBody>
      </p:sp>
      <p:sp>
        <p:nvSpPr>
          <p:cNvPr id="5" name="Content Placeholder 4"/>
          <p:cNvSpPr>
            <a:spLocks noGrp="1"/>
          </p:cNvSpPr>
          <p:nvPr>
            <p:ph idx="1"/>
            <p:custDataLst>
              <p:tags r:id="rId3"/>
            </p:custDataLst>
          </p:nvPr>
        </p:nvSpPr>
        <p:spPr/>
        <p:txBody>
          <a:bodyPr>
            <a:normAutofit fontScale="62500" lnSpcReduction="20000"/>
          </a:bodyPr>
          <a:lstStyle/>
          <a:p>
            <a:pPr marL="457200" indent="-457200">
              <a:buFont typeface="Arial" charset="0"/>
              <a:buNone/>
            </a:pPr>
            <a:r>
              <a:rPr lang="en-US" b="1" dirty="0">
                <a:latin typeface="Times New Roman" pitchFamily="18" charset="0"/>
              </a:rPr>
              <a:t>1. Leaders really do matter … </a:t>
            </a:r>
            <a:r>
              <a:rPr lang="en-US" sz="2400" dirty="0">
                <a:latin typeface="Times New Roman" pitchFamily="18" charset="0"/>
              </a:rPr>
              <a:t>in managing/driving accountability, results, culture.</a:t>
            </a:r>
            <a:endParaRPr lang="en-US" sz="2800" dirty="0">
              <a:latin typeface="Times New Roman" pitchFamily="18" charset="0"/>
            </a:endParaRPr>
          </a:p>
          <a:p>
            <a:pPr marL="457200" indent="-457200">
              <a:lnSpc>
                <a:spcPct val="130000"/>
              </a:lnSpc>
              <a:buFont typeface="Arial" charset="0"/>
              <a:buNone/>
            </a:pPr>
            <a:r>
              <a:rPr lang="en-US" b="1" dirty="0">
                <a:latin typeface="Times New Roman" pitchFamily="18" charset="0"/>
              </a:rPr>
              <a:t>2. Performance is what counts …</a:t>
            </a:r>
            <a:r>
              <a:rPr lang="en-US" sz="2800" dirty="0">
                <a:latin typeface="Times New Roman" pitchFamily="18" charset="0"/>
              </a:rPr>
              <a:t> </a:t>
            </a:r>
            <a:r>
              <a:rPr lang="en-US" sz="2400" dirty="0">
                <a:latin typeface="Times New Roman" pitchFamily="18" charset="0"/>
              </a:rPr>
              <a:t>top performers over high potentials </a:t>
            </a:r>
          </a:p>
          <a:p>
            <a:pPr marL="457200" indent="-457200">
              <a:buFont typeface="Arial" charset="0"/>
              <a:buNone/>
            </a:pPr>
            <a:r>
              <a:rPr lang="en-US" sz="2400" dirty="0">
                <a:latin typeface="Times New Roman" pitchFamily="18" charset="0"/>
              </a:rPr>
              <a:t>     (the “what” &amp; “how” both count).</a:t>
            </a:r>
            <a:endParaRPr lang="en-US" sz="2800" dirty="0">
              <a:latin typeface="Times New Roman" pitchFamily="18" charset="0"/>
            </a:endParaRPr>
          </a:p>
          <a:p>
            <a:pPr marL="457200" indent="-457200">
              <a:lnSpc>
                <a:spcPct val="130000"/>
              </a:lnSpc>
              <a:buFont typeface="Arial" charset="0"/>
              <a:buNone/>
            </a:pPr>
            <a:r>
              <a:rPr lang="en-US" b="1" dirty="0">
                <a:latin typeface="Times New Roman" pitchFamily="18" charset="0"/>
              </a:rPr>
              <a:t>3. Today’s top performing leaders aren’t necessarily tomorrow’s …</a:t>
            </a:r>
            <a:endParaRPr lang="en-US" dirty="0">
              <a:latin typeface="Times New Roman" pitchFamily="18" charset="0"/>
            </a:endParaRPr>
          </a:p>
          <a:p>
            <a:pPr marL="457200" indent="-457200">
              <a:buFont typeface="Arial" charset="0"/>
              <a:buNone/>
            </a:pPr>
            <a:r>
              <a:rPr lang="en-US" dirty="0">
                <a:latin typeface="Times New Roman" pitchFamily="18" charset="0"/>
              </a:rPr>
              <a:t>    </a:t>
            </a:r>
            <a:r>
              <a:rPr lang="en-US" sz="2400" dirty="0">
                <a:latin typeface="Times New Roman" pitchFamily="18" charset="0"/>
              </a:rPr>
              <a:t>even our best leaders can fall behind or derail.</a:t>
            </a:r>
            <a:endParaRPr lang="en-US" sz="2800" dirty="0">
              <a:latin typeface="Times New Roman" pitchFamily="18" charset="0"/>
            </a:endParaRPr>
          </a:p>
          <a:p>
            <a:pPr marL="457200" indent="-457200">
              <a:lnSpc>
                <a:spcPct val="130000"/>
              </a:lnSpc>
              <a:buFont typeface="Arial" charset="0"/>
              <a:buNone/>
            </a:pPr>
            <a:r>
              <a:rPr lang="en-US" b="1" dirty="0">
                <a:latin typeface="Times New Roman" pitchFamily="18" charset="0"/>
              </a:rPr>
              <a:t>4. Talent is an enterprise resource …</a:t>
            </a:r>
            <a:r>
              <a:rPr lang="en-US" dirty="0">
                <a:latin typeface="Times New Roman" pitchFamily="18" charset="0"/>
              </a:rPr>
              <a:t> </a:t>
            </a:r>
            <a:r>
              <a:rPr lang="en-US" sz="2400" dirty="0">
                <a:latin typeface="Times New Roman" pitchFamily="18" charset="0"/>
              </a:rPr>
              <a:t>willingness to share talent makes </a:t>
            </a:r>
          </a:p>
          <a:p>
            <a:pPr marL="457200" indent="-457200">
              <a:buFont typeface="Arial" charset="0"/>
              <a:buNone/>
            </a:pPr>
            <a:r>
              <a:rPr lang="en-US" sz="2400" dirty="0">
                <a:latin typeface="Times New Roman" pitchFamily="18" charset="0"/>
              </a:rPr>
              <a:t>      the system work</a:t>
            </a:r>
            <a:r>
              <a:rPr lang="en-US" sz="2800" dirty="0">
                <a:latin typeface="Times New Roman" pitchFamily="18" charset="0"/>
              </a:rPr>
              <a:t>.</a:t>
            </a:r>
          </a:p>
          <a:p>
            <a:pPr marL="457200" indent="-457200">
              <a:lnSpc>
                <a:spcPct val="130000"/>
              </a:lnSpc>
              <a:buFont typeface="Arial" charset="0"/>
              <a:buNone/>
            </a:pPr>
            <a:r>
              <a:rPr lang="en-US" b="1" dirty="0">
                <a:latin typeface="Times New Roman" pitchFamily="18" charset="0"/>
              </a:rPr>
              <a:t>5. A broad set of experience &amp; assignments is the best classroom …</a:t>
            </a:r>
            <a:endParaRPr lang="en-US" dirty="0">
              <a:latin typeface="Times New Roman" pitchFamily="18" charset="0"/>
            </a:endParaRPr>
          </a:p>
          <a:p>
            <a:pPr marL="457200" indent="-457200">
              <a:buFont typeface="Arial" charset="0"/>
              <a:buNone/>
            </a:pPr>
            <a:r>
              <a:rPr lang="en-US" sz="2400" dirty="0">
                <a:latin typeface="Times New Roman" pitchFamily="18" charset="0"/>
              </a:rPr>
              <a:t>     yet a balanced approach is still necessary for development.</a:t>
            </a:r>
            <a:endParaRPr lang="en-US" sz="2800" dirty="0">
              <a:latin typeface="Times New Roman" pitchFamily="18" charset="0"/>
            </a:endParaRPr>
          </a:p>
          <a:p>
            <a:pPr marL="457200" indent="-457200">
              <a:lnSpc>
                <a:spcPct val="130000"/>
              </a:lnSpc>
              <a:buFont typeface="Arial" charset="0"/>
              <a:buNone/>
            </a:pPr>
            <a:r>
              <a:rPr lang="en-US" b="1" dirty="0">
                <a:latin typeface="Times New Roman" pitchFamily="18" charset="0"/>
              </a:rPr>
              <a:t>6. It’s incumbent upon today’s </a:t>
            </a:r>
            <a:r>
              <a:rPr lang="en-US" b="1" dirty="0" smtClean="0">
                <a:latin typeface="Times New Roman" pitchFamily="18" charset="0"/>
              </a:rPr>
              <a:t>libraries to </a:t>
            </a:r>
            <a:r>
              <a:rPr lang="en-US" b="1" dirty="0">
                <a:latin typeface="Times New Roman" pitchFamily="18" charset="0"/>
              </a:rPr>
              <a:t>leave a legacy of </a:t>
            </a:r>
          </a:p>
          <a:p>
            <a:pPr marL="457200" indent="-457200">
              <a:buFont typeface="Arial" charset="0"/>
              <a:buNone/>
            </a:pPr>
            <a:r>
              <a:rPr lang="en-US" b="1" dirty="0">
                <a:latin typeface="Times New Roman" pitchFamily="18" charset="0"/>
              </a:rPr>
              <a:t>    future talent …</a:t>
            </a:r>
            <a:r>
              <a:rPr lang="en-US" dirty="0">
                <a:latin typeface="Times New Roman" pitchFamily="18" charset="0"/>
              </a:rPr>
              <a:t> </a:t>
            </a:r>
            <a:r>
              <a:rPr lang="en-US" sz="2400" dirty="0">
                <a:latin typeface="Times New Roman" pitchFamily="18" charset="0"/>
              </a:rPr>
              <a:t>current leaders must teach, mentor, &amp; role model others on what </a:t>
            </a:r>
          </a:p>
          <a:p>
            <a:pPr marL="457200" indent="-457200">
              <a:buFont typeface="Arial" charset="0"/>
              <a:buNone/>
            </a:pPr>
            <a:r>
              <a:rPr lang="en-US" sz="2400" dirty="0">
                <a:latin typeface="Times New Roman" pitchFamily="18" charset="0"/>
              </a:rPr>
              <a:t>     it takes to succeed.</a:t>
            </a:r>
            <a:endParaRPr lang="en-US" sz="2800" dirty="0">
              <a:latin typeface="Times New Roman" pitchFamily="18" charset="0"/>
            </a:endParaRPr>
          </a:p>
          <a:p>
            <a:pPr marL="457200" indent="-457200">
              <a:lnSpc>
                <a:spcPct val="130000"/>
              </a:lnSpc>
              <a:buFont typeface="Arial" charset="0"/>
              <a:buNone/>
            </a:pPr>
            <a:r>
              <a:rPr lang="en-US" b="1" dirty="0">
                <a:latin typeface="Times New Roman" pitchFamily="18" charset="0"/>
              </a:rPr>
              <a:t>7. Invest in the best …</a:t>
            </a:r>
            <a:r>
              <a:rPr lang="en-US" dirty="0">
                <a:latin typeface="Times New Roman" pitchFamily="18" charset="0"/>
              </a:rPr>
              <a:t> </a:t>
            </a:r>
            <a:r>
              <a:rPr lang="en-US" sz="2400" dirty="0">
                <a:latin typeface="Times New Roman" pitchFamily="18" charset="0"/>
              </a:rPr>
              <a:t>focus the rest.</a:t>
            </a:r>
            <a:endParaRPr lang="en-US" sz="1800" dirty="0">
              <a:latin typeface="Times New Roman" pitchFamily="18" charset="0"/>
            </a:endParaRPr>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Succession Model</a:t>
            </a:r>
            <a:endParaRPr lang="en-US" dirty="0"/>
          </a:p>
        </p:txBody>
      </p:sp>
      <p:sp>
        <p:nvSpPr>
          <p:cNvPr id="3" name="Content Placeholder 2"/>
          <p:cNvSpPr>
            <a:spLocks noGrp="1"/>
          </p:cNvSpPr>
          <p:nvPr>
            <p:ph idx="1"/>
          </p:nvPr>
        </p:nvSpPr>
        <p:spPr/>
        <p:txBody>
          <a:bodyPr/>
          <a:lstStyle/>
          <a:p>
            <a:endParaRPr lang="en-US" dirty="0"/>
          </a:p>
        </p:txBody>
      </p:sp>
      <p:grpSp>
        <p:nvGrpSpPr>
          <p:cNvPr id="4" name="Group 13"/>
          <p:cNvGrpSpPr>
            <a:grpSpLocks/>
          </p:cNvGrpSpPr>
          <p:nvPr/>
        </p:nvGrpSpPr>
        <p:grpSpPr bwMode="auto">
          <a:xfrm>
            <a:off x="989013" y="1676400"/>
            <a:ext cx="7331075" cy="3933825"/>
            <a:chOff x="623" y="1152"/>
            <a:chExt cx="4618" cy="2478"/>
          </a:xfrm>
        </p:grpSpPr>
        <p:graphicFrame>
          <p:nvGraphicFramePr>
            <p:cNvPr id="5" name="Object 7"/>
            <p:cNvGraphicFramePr>
              <a:graphicFrameLocks noChangeAspect="1"/>
            </p:cNvGraphicFramePr>
            <p:nvPr/>
          </p:nvGraphicFramePr>
          <p:xfrm>
            <a:off x="623" y="1152"/>
            <a:ext cx="4618" cy="2478"/>
          </p:xfrm>
          <a:graphic>
            <a:graphicData uri="http://schemas.openxmlformats.org/presentationml/2006/ole">
              <mc:AlternateContent xmlns:mc="http://schemas.openxmlformats.org/markup-compatibility/2006">
                <mc:Choice xmlns:v="urn:schemas-microsoft-com:vml" Requires="v">
                  <p:oleObj spid="_x0000_s1047" name="Chart" r:id="rId3" imgW="7327900" imgH="3949700" progId="MSGraph.Chart.8">
                    <p:embed followColorScheme="full"/>
                  </p:oleObj>
                </mc:Choice>
                <mc:Fallback>
                  <p:oleObj name="Chart" r:id="rId3" imgW="7327900" imgH="39497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 y="1152"/>
                          <a:ext cx="4618" cy="2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8"/>
            <p:cNvSpPr txBox="1">
              <a:spLocks noChangeArrowheads="1"/>
            </p:cNvSpPr>
            <p:nvPr/>
          </p:nvSpPr>
          <p:spPr bwMode="auto">
            <a:xfrm>
              <a:off x="2640" y="2208"/>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68" charset="-128"/>
                </a:defRPr>
              </a:lvl1pPr>
              <a:lvl2pPr marL="742950" indent="-285750">
                <a:defRPr sz="2400" baseline="-25000">
                  <a:solidFill>
                    <a:schemeClr val="tx1"/>
                  </a:solidFill>
                  <a:latin typeface="Arial" charset="0"/>
                  <a:ea typeface="ＭＳ Ｐゴシック" pitchFamily="68" charset="-128"/>
                </a:defRPr>
              </a:lvl2pPr>
              <a:lvl3pPr marL="1143000" indent="-228600">
                <a:defRPr sz="2400" baseline="-25000">
                  <a:solidFill>
                    <a:schemeClr val="tx1"/>
                  </a:solidFill>
                  <a:latin typeface="Arial" charset="0"/>
                  <a:ea typeface="ＭＳ Ｐゴシック" pitchFamily="68" charset="-128"/>
                </a:defRPr>
              </a:lvl3pPr>
              <a:lvl4pPr marL="1600200" indent="-228600">
                <a:defRPr sz="2400" baseline="-25000">
                  <a:solidFill>
                    <a:schemeClr val="tx1"/>
                  </a:solidFill>
                  <a:latin typeface="Arial" charset="0"/>
                  <a:ea typeface="ＭＳ Ｐゴシック" pitchFamily="68" charset="-128"/>
                </a:defRPr>
              </a:lvl4pPr>
              <a:lvl5pPr marL="2057400" indent="-228600">
                <a:defRPr sz="2400" baseline="-250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pPr>
                <a:spcBef>
                  <a:spcPct val="50000"/>
                </a:spcBef>
              </a:pPr>
              <a:r>
                <a:rPr lang="en-US" sz="1600" b="1" baseline="0" dirty="0">
                  <a:solidFill>
                    <a:schemeClr val="bg1"/>
                  </a:solidFill>
                </a:rPr>
                <a:t>55-65%</a:t>
              </a:r>
            </a:p>
          </p:txBody>
        </p:sp>
        <p:sp>
          <p:nvSpPr>
            <p:cNvPr id="7" name="Text Box 9"/>
            <p:cNvSpPr txBox="1">
              <a:spLocks noChangeArrowheads="1"/>
            </p:cNvSpPr>
            <p:nvPr/>
          </p:nvSpPr>
          <p:spPr bwMode="auto">
            <a:xfrm>
              <a:off x="1152" y="2332"/>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68" charset="-128"/>
                </a:defRPr>
              </a:lvl1pPr>
              <a:lvl2pPr marL="742950" indent="-285750">
                <a:defRPr sz="2400" baseline="-25000">
                  <a:solidFill>
                    <a:schemeClr val="tx1"/>
                  </a:solidFill>
                  <a:latin typeface="Arial" charset="0"/>
                  <a:ea typeface="ＭＳ Ｐゴシック" pitchFamily="68" charset="-128"/>
                </a:defRPr>
              </a:lvl2pPr>
              <a:lvl3pPr marL="1143000" indent="-228600">
                <a:defRPr sz="2400" baseline="-25000">
                  <a:solidFill>
                    <a:schemeClr val="tx1"/>
                  </a:solidFill>
                  <a:latin typeface="Arial" charset="0"/>
                  <a:ea typeface="ＭＳ Ｐゴシック" pitchFamily="68" charset="-128"/>
                </a:defRPr>
              </a:lvl3pPr>
              <a:lvl4pPr marL="1600200" indent="-228600">
                <a:defRPr sz="2400" baseline="-25000">
                  <a:solidFill>
                    <a:schemeClr val="tx1"/>
                  </a:solidFill>
                  <a:latin typeface="Arial" charset="0"/>
                  <a:ea typeface="ＭＳ Ｐゴシック" pitchFamily="68" charset="-128"/>
                </a:defRPr>
              </a:lvl4pPr>
              <a:lvl5pPr marL="2057400" indent="-228600">
                <a:defRPr sz="2400" baseline="-250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pPr>
                <a:spcBef>
                  <a:spcPct val="50000"/>
                </a:spcBef>
              </a:pPr>
              <a:r>
                <a:rPr lang="en-US" sz="1600" b="1" baseline="0" dirty="0">
                  <a:solidFill>
                    <a:schemeClr val="bg1"/>
                  </a:solidFill>
                </a:rPr>
                <a:t>25-30%</a:t>
              </a:r>
            </a:p>
          </p:txBody>
        </p:sp>
        <p:sp>
          <p:nvSpPr>
            <p:cNvPr id="8" name="Text Box 10"/>
            <p:cNvSpPr txBox="1">
              <a:spLocks noChangeArrowheads="1"/>
            </p:cNvSpPr>
            <p:nvPr/>
          </p:nvSpPr>
          <p:spPr bwMode="auto">
            <a:xfrm rot="1314328">
              <a:off x="1298" y="1872"/>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68" charset="-128"/>
                </a:defRPr>
              </a:lvl1pPr>
              <a:lvl2pPr marL="742950" indent="-285750">
                <a:defRPr sz="2400" baseline="-25000">
                  <a:solidFill>
                    <a:schemeClr val="tx1"/>
                  </a:solidFill>
                  <a:latin typeface="Arial" charset="0"/>
                  <a:ea typeface="ＭＳ Ｐゴシック" pitchFamily="68" charset="-128"/>
                </a:defRPr>
              </a:lvl2pPr>
              <a:lvl3pPr marL="1143000" indent="-228600">
                <a:defRPr sz="2400" baseline="-25000">
                  <a:solidFill>
                    <a:schemeClr val="tx1"/>
                  </a:solidFill>
                  <a:latin typeface="Arial" charset="0"/>
                  <a:ea typeface="ＭＳ Ｐゴシック" pitchFamily="68" charset="-128"/>
                </a:defRPr>
              </a:lvl3pPr>
              <a:lvl4pPr marL="1600200" indent="-228600">
                <a:defRPr sz="2400" baseline="-25000">
                  <a:solidFill>
                    <a:schemeClr val="tx1"/>
                  </a:solidFill>
                  <a:latin typeface="Arial" charset="0"/>
                  <a:ea typeface="ＭＳ Ｐゴシック" pitchFamily="68" charset="-128"/>
                </a:defRPr>
              </a:lvl4pPr>
              <a:lvl5pPr marL="2057400" indent="-228600">
                <a:defRPr sz="2400" baseline="-250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pPr>
                <a:spcBef>
                  <a:spcPct val="50000"/>
                </a:spcBef>
              </a:pPr>
              <a:r>
                <a:rPr lang="en-US" sz="1400" b="1" baseline="0" dirty="0">
                  <a:solidFill>
                    <a:schemeClr val="bg1"/>
                  </a:solidFill>
                </a:rPr>
                <a:t>5-10%</a:t>
              </a:r>
            </a:p>
          </p:txBody>
        </p:sp>
        <p:sp>
          <p:nvSpPr>
            <p:cNvPr id="9" name="Text Box 12"/>
            <p:cNvSpPr txBox="1">
              <a:spLocks noChangeArrowheads="1"/>
            </p:cNvSpPr>
            <p:nvPr/>
          </p:nvSpPr>
          <p:spPr bwMode="auto">
            <a:xfrm rot="2593366">
              <a:off x="1687" y="1855"/>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68" charset="-128"/>
                </a:defRPr>
              </a:lvl1pPr>
              <a:lvl2pPr marL="742950" indent="-285750">
                <a:defRPr sz="2400" baseline="-25000">
                  <a:solidFill>
                    <a:schemeClr val="tx1"/>
                  </a:solidFill>
                  <a:latin typeface="Arial" charset="0"/>
                  <a:ea typeface="ＭＳ Ｐゴシック" pitchFamily="68" charset="-128"/>
                </a:defRPr>
              </a:lvl2pPr>
              <a:lvl3pPr marL="1143000" indent="-228600">
                <a:defRPr sz="2400" baseline="-25000">
                  <a:solidFill>
                    <a:schemeClr val="tx1"/>
                  </a:solidFill>
                  <a:latin typeface="Arial" charset="0"/>
                  <a:ea typeface="ＭＳ Ｐゴシック" pitchFamily="68" charset="-128"/>
                </a:defRPr>
              </a:lvl3pPr>
              <a:lvl4pPr marL="1600200" indent="-228600">
                <a:defRPr sz="2400" baseline="-25000">
                  <a:solidFill>
                    <a:schemeClr val="tx1"/>
                  </a:solidFill>
                  <a:latin typeface="Arial" charset="0"/>
                  <a:ea typeface="ＭＳ Ｐゴシック" pitchFamily="68" charset="-128"/>
                </a:defRPr>
              </a:lvl4pPr>
              <a:lvl5pPr marL="2057400" indent="-228600">
                <a:defRPr sz="2400" baseline="-250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68" charset="-128"/>
                </a:defRPr>
              </a:lvl9pPr>
            </a:lstStyle>
            <a:p>
              <a:pPr>
                <a:spcBef>
                  <a:spcPct val="50000"/>
                </a:spcBef>
              </a:pPr>
              <a:r>
                <a:rPr lang="en-US" sz="1400" b="1" baseline="0" dirty="0">
                  <a:solidFill>
                    <a:schemeClr val="bg1"/>
                  </a:solidFill>
                </a:rPr>
                <a:t>5-10%</a:t>
              </a:r>
            </a:p>
          </p:txBody>
        </p:sp>
      </p:grpSp>
    </p:spTree>
    <p:extLst>
      <p:ext uri="{BB962C8B-B14F-4D97-AF65-F5344CB8AC3E}">
        <p14:creationId xmlns:p14="http://schemas.microsoft.com/office/powerpoint/2010/main" val="182975534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fontScale="70000" lnSpcReduction="20000"/>
          </a:bodyPr>
          <a:lstStyle/>
          <a:p>
            <a:pPr algn="ctr">
              <a:lnSpc>
                <a:spcPct val="130000"/>
              </a:lnSpc>
              <a:spcBef>
                <a:spcPct val="50000"/>
              </a:spcBef>
            </a:pPr>
            <a:r>
              <a:rPr lang="en-US" sz="7200" dirty="0" smtClean="0">
                <a:latin typeface="Times New Roman" pitchFamily="18" charset="0"/>
              </a:rPr>
              <a:t>“We </a:t>
            </a:r>
            <a:r>
              <a:rPr lang="en-US" sz="7200" dirty="0">
                <a:latin typeface="Times New Roman" pitchFamily="18" charset="0"/>
              </a:rPr>
              <a:t>put good people in big jobs before they are ready.”</a:t>
            </a:r>
          </a:p>
          <a:p>
            <a:pPr algn="ctr">
              <a:spcBef>
                <a:spcPct val="50000"/>
              </a:spcBef>
            </a:pPr>
            <a:r>
              <a:rPr lang="en-US" sz="7200" i="1" dirty="0">
                <a:latin typeface="Times New Roman" pitchFamily="18" charset="0"/>
              </a:rPr>
              <a:t>—Pepsi Co.</a:t>
            </a:r>
            <a:endParaRPr lang="en-US" sz="7200" dirty="0">
              <a:latin typeface="Times New Roman" pitchFamily="18" charset="0"/>
            </a:endParaRPr>
          </a:p>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2133600" y="2133600"/>
            <a:ext cx="5181600" cy="3048000"/>
          </a:xfrm>
          <a:prstGeom prst="ellipse">
            <a:avLst/>
          </a:prstGeom>
          <a:noFill/>
          <a:ln w="19050">
            <a:solidFill>
              <a:srgbClr val="33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4579" name="Rectangle 4"/>
          <p:cNvSpPr>
            <a:spLocks noChangeArrowheads="1"/>
          </p:cNvSpPr>
          <p:nvPr/>
        </p:nvSpPr>
        <p:spPr bwMode="auto">
          <a:xfrm>
            <a:off x="2995613"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dirty="0"/>
          </a:p>
        </p:txBody>
      </p:sp>
      <p:grpSp>
        <p:nvGrpSpPr>
          <p:cNvPr id="24580" name="Group 5"/>
          <p:cNvGrpSpPr>
            <a:grpSpLocks/>
          </p:cNvGrpSpPr>
          <p:nvPr/>
        </p:nvGrpSpPr>
        <p:grpSpPr bwMode="auto">
          <a:xfrm>
            <a:off x="3276600" y="2362200"/>
            <a:ext cx="2971800" cy="1981200"/>
            <a:chOff x="1698" y="1557"/>
            <a:chExt cx="2074" cy="1611"/>
          </a:xfrm>
        </p:grpSpPr>
        <p:sp>
          <p:nvSpPr>
            <p:cNvPr id="24591" name="Freeform 6"/>
            <p:cNvSpPr>
              <a:spLocks/>
            </p:cNvSpPr>
            <p:nvPr/>
          </p:nvSpPr>
          <p:spPr bwMode="auto">
            <a:xfrm>
              <a:off x="1762" y="2350"/>
              <a:ext cx="211" cy="324"/>
            </a:xfrm>
            <a:custGeom>
              <a:avLst/>
              <a:gdLst>
                <a:gd name="T0" fmla="*/ 49 w 211"/>
                <a:gd name="T1" fmla="*/ 0 h 324"/>
                <a:gd name="T2" fmla="*/ 0 w 211"/>
                <a:gd name="T3" fmla="*/ 94 h 324"/>
                <a:gd name="T4" fmla="*/ 88 w 211"/>
                <a:gd name="T5" fmla="*/ 324 h 324"/>
                <a:gd name="T6" fmla="*/ 211 w 211"/>
                <a:gd name="T7" fmla="*/ 293 h 324"/>
                <a:gd name="T8" fmla="*/ 180 w 211"/>
                <a:gd name="T9" fmla="*/ 81 h 324"/>
                <a:gd name="T10" fmla="*/ 49 w 211"/>
                <a:gd name="T11" fmla="*/ 0 h 324"/>
                <a:gd name="T12" fmla="*/ 49 w 211"/>
                <a:gd name="T13" fmla="*/ 0 h 324"/>
                <a:gd name="T14" fmla="*/ 0 60000 65536"/>
                <a:gd name="T15" fmla="*/ 0 60000 65536"/>
                <a:gd name="T16" fmla="*/ 0 60000 65536"/>
                <a:gd name="T17" fmla="*/ 0 60000 65536"/>
                <a:gd name="T18" fmla="*/ 0 60000 65536"/>
                <a:gd name="T19" fmla="*/ 0 60000 65536"/>
                <a:gd name="T20" fmla="*/ 0 60000 65536"/>
                <a:gd name="T21" fmla="*/ 0 w 211"/>
                <a:gd name="T22" fmla="*/ 0 h 324"/>
                <a:gd name="T23" fmla="*/ 211 w 211"/>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24">
                  <a:moveTo>
                    <a:pt x="49" y="0"/>
                  </a:moveTo>
                  <a:lnTo>
                    <a:pt x="0" y="94"/>
                  </a:lnTo>
                  <a:lnTo>
                    <a:pt x="88" y="324"/>
                  </a:lnTo>
                  <a:lnTo>
                    <a:pt x="211" y="293"/>
                  </a:lnTo>
                  <a:lnTo>
                    <a:pt x="180" y="81"/>
                  </a:lnTo>
                  <a:lnTo>
                    <a:pt x="4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2" name="Freeform 7"/>
            <p:cNvSpPr>
              <a:spLocks/>
            </p:cNvSpPr>
            <p:nvPr/>
          </p:nvSpPr>
          <p:spPr bwMode="auto">
            <a:xfrm>
              <a:off x="1797" y="2353"/>
              <a:ext cx="188" cy="234"/>
            </a:xfrm>
            <a:custGeom>
              <a:avLst/>
              <a:gdLst>
                <a:gd name="T0" fmla="*/ 0 w 188"/>
                <a:gd name="T1" fmla="*/ 48 h 234"/>
                <a:gd name="T2" fmla="*/ 1 w 188"/>
                <a:gd name="T3" fmla="*/ 47 h 234"/>
                <a:gd name="T4" fmla="*/ 5 w 188"/>
                <a:gd name="T5" fmla="*/ 45 h 234"/>
                <a:gd name="T6" fmla="*/ 11 w 188"/>
                <a:gd name="T7" fmla="*/ 44 h 234"/>
                <a:gd name="T8" fmla="*/ 18 w 188"/>
                <a:gd name="T9" fmla="*/ 43 h 234"/>
                <a:gd name="T10" fmla="*/ 25 w 188"/>
                <a:gd name="T11" fmla="*/ 43 h 234"/>
                <a:gd name="T12" fmla="*/ 33 w 188"/>
                <a:gd name="T13" fmla="*/ 46 h 234"/>
                <a:gd name="T14" fmla="*/ 36 w 188"/>
                <a:gd name="T15" fmla="*/ 48 h 234"/>
                <a:gd name="T16" fmla="*/ 39 w 188"/>
                <a:gd name="T17" fmla="*/ 51 h 234"/>
                <a:gd name="T18" fmla="*/ 42 w 188"/>
                <a:gd name="T19" fmla="*/ 55 h 234"/>
                <a:gd name="T20" fmla="*/ 45 w 188"/>
                <a:gd name="T21" fmla="*/ 60 h 234"/>
                <a:gd name="T22" fmla="*/ 45 w 188"/>
                <a:gd name="T23" fmla="*/ 64 h 234"/>
                <a:gd name="T24" fmla="*/ 47 w 188"/>
                <a:gd name="T25" fmla="*/ 69 h 234"/>
                <a:gd name="T26" fmla="*/ 47 w 188"/>
                <a:gd name="T27" fmla="*/ 75 h 234"/>
                <a:gd name="T28" fmla="*/ 49 w 188"/>
                <a:gd name="T29" fmla="*/ 81 h 234"/>
                <a:gd name="T30" fmla="*/ 49 w 188"/>
                <a:gd name="T31" fmla="*/ 85 h 234"/>
                <a:gd name="T32" fmla="*/ 49 w 188"/>
                <a:gd name="T33" fmla="*/ 90 h 234"/>
                <a:gd name="T34" fmla="*/ 49 w 188"/>
                <a:gd name="T35" fmla="*/ 94 h 234"/>
                <a:gd name="T36" fmla="*/ 49 w 188"/>
                <a:gd name="T37" fmla="*/ 99 h 234"/>
                <a:gd name="T38" fmla="*/ 49 w 188"/>
                <a:gd name="T39" fmla="*/ 102 h 234"/>
                <a:gd name="T40" fmla="*/ 48 w 188"/>
                <a:gd name="T41" fmla="*/ 106 h 234"/>
                <a:gd name="T42" fmla="*/ 47 w 188"/>
                <a:gd name="T43" fmla="*/ 110 h 234"/>
                <a:gd name="T44" fmla="*/ 47 w 188"/>
                <a:gd name="T45" fmla="*/ 113 h 234"/>
                <a:gd name="T46" fmla="*/ 47 w 188"/>
                <a:gd name="T47" fmla="*/ 117 h 234"/>
                <a:gd name="T48" fmla="*/ 47 w 188"/>
                <a:gd name="T49" fmla="*/ 119 h 234"/>
                <a:gd name="T50" fmla="*/ 111 w 188"/>
                <a:gd name="T51" fmla="*/ 234 h 234"/>
                <a:gd name="T52" fmla="*/ 188 w 188"/>
                <a:gd name="T53" fmla="*/ 215 h 234"/>
                <a:gd name="T54" fmla="*/ 87 w 188"/>
                <a:gd name="T55" fmla="*/ 124 h 234"/>
                <a:gd name="T56" fmla="*/ 103 w 188"/>
                <a:gd name="T57" fmla="*/ 54 h 234"/>
                <a:gd name="T58" fmla="*/ 35 w 188"/>
                <a:gd name="T59" fmla="*/ 0 h 234"/>
                <a:gd name="T60" fmla="*/ 0 w 188"/>
                <a:gd name="T61" fmla="*/ 48 h 234"/>
                <a:gd name="T62" fmla="*/ 0 w 188"/>
                <a:gd name="T63" fmla="*/ 48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234"/>
                <a:gd name="T98" fmla="*/ 188 w 188"/>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234">
                  <a:moveTo>
                    <a:pt x="0" y="48"/>
                  </a:moveTo>
                  <a:lnTo>
                    <a:pt x="1" y="47"/>
                  </a:lnTo>
                  <a:lnTo>
                    <a:pt x="5" y="45"/>
                  </a:lnTo>
                  <a:lnTo>
                    <a:pt x="11" y="44"/>
                  </a:lnTo>
                  <a:lnTo>
                    <a:pt x="18" y="43"/>
                  </a:lnTo>
                  <a:lnTo>
                    <a:pt x="25" y="43"/>
                  </a:lnTo>
                  <a:lnTo>
                    <a:pt x="33" y="46"/>
                  </a:lnTo>
                  <a:lnTo>
                    <a:pt x="36" y="48"/>
                  </a:lnTo>
                  <a:lnTo>
                    <a:pt x="39" y="51"/>
                  </a:lnTo>
                  <a:lnTo>
                    <a:pt x="42" y="55"/>
                  </a:lnTo>
                  <a:lnTo>
                    <a:pt x="45" y="60"/>
                  </a:lnTo>
                  <a:lnTo>
                    <a:pt x="45" y="64"/>
                  </a:lnTo>
                  <a:lnTo>
                    <a:pt x="47" y="69"/>
                  </a:lnTo>
                  <a:lnTo>
                    <a:pt x="47" y="75"/>
                  </a:lnTo>
                  <a:lnTo>
                    <a:pt x="49" y="81"/>
                  </a:lnTo>
                  <a:lnTo>
                    <a:pt x="49" y="85"/>
                  </a:lnTo>
                  <a:lnTo>
                    <a:pt x="49" y="90"/>
                  </a:lnTo>
                  <a:lnTo>
                    <a:pt x="49" y="94"/>
                  </a:lnTo>
                  <a:lnTo>
                    <a:pt x="49" y="99"/>
                  </a:lnTo>
                  <a:lnTo>
                    <a:pt x="49" y="102"/>
                  </a:lnTo>
                  <a:lnTo>
                    <a:pt x="48" y="106"/>
                  </a:lnTo>
                  <a:lnTo>
                    <a:pt x="47" y="110"/>
                  </a:lnTo>
                  <a:lnTo>
                    <a:pt x="47" y="113"/>
                  </a:lnTo>
                  <a:lnTo>
                    <a:pt x="47" y="117"/>
                  </a:lnTo>
                  <a:lnTo>
                    <a:pt x="47" y="119"/>
                  </a:lnTo>
                  <a:lnTo>
                    <a:pt x="111" y="234"/>
                  </a:lnTo>
                  <a:lnTo>
                    <a:pt x="188" y="215"/>
                  </a:lnTo>
                  <a:lnTo>
                    <a:pt x="87" y="124"/>
                  </a:lnTo>
                  <a:lnTo>
                    <a:pt x="103" y="54"/>
                  </a:lnTo>
                  <a:lnTo>
                    <a:pt x="35" y="0"/>
                  </a:lnTo>
                  <a:lnTo>
                    <a:pt x="0" y="48"/>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3" name="Freeform 8"/>
            <p:cNvSpPr>
              <a:spLocks/>
            </p:cNvSpPr>
            <p:nvPr/>
          </p:nvSpPr>
          <p:spPr bwMode="auto">
            <a:xfrm>
              <a:off x="1702" y="1557"/>
              <a:ext cx="1957" cy="1203"/>
            </a:xfrm>
            <a:custGeom>
              <a:avLst/>
              <a:gdLst>
                <a:gd name="T0" fmla="*/ 125 w 1957"/>
                <a:gd name="T1" fmla="*/ 1038 h 1203"/>
                <a:gd name="T2" fmla="*/ 131 w 1957"/>
                <a:gd name="T3" fmla="*/ 1020 h 1203"/>
                <a:gd name="T4" fmla="*/ 127 w 1957"/>
                <a:gd name="T5" fmla="*/ 987 h 1203"/>
                <a:gd name="T6" fmla="*/ 124 w 1957"/>
                <a:gd name="T7" fmla="*/ 952 h 1203"/>
                <a:gd name="T8" fmla="*/ 116 w 1957"/>
                <a:gd name="T9" fmla="*/ 922 h 1203"/>
                <a:gd name="T10" fmla="*/ 96 w 1957"/>
                <a:gd name="T11" fmla="*/ 899 h 1203"/>
                <a:gd name="T12" fmla="*/ 91 w 1957"/>
                <a:gd name="T13" fmla="*/ 878 h 1203"/>
                <a:gd name="T14" fmla="*/ 94 w 1957"/>
                <a:gd name="T15" fmla="*/ 854 h 1203"/>
                <a:gd name="T16" fmla="*/ 117 w 1957"/>
                <a:gd name="T17" fmla="*/ 830 h 1203"/>
                <a:gd name="T18" fmla="*/ 140 w 1957"/>
                <a:gd name="T19" fmla="*/ 832 h 1203"/>
                <a:gd name="T20" fmla="*/ 164 w 1957"/>
                <a:gd name="T21" fmla="*/ 859 h 1203"/>
                <a:gd name="T22" fmla="*/ 165 w 1957"/>
                <a:gd name="T23" fmla="*/ 884 h 1203"/>
                <a:gd name="T24" fmla="*/ 158 w 1957"/>
                <a:gd name="T25" fmla="*/ 906 h 1203"/>
                <a:gd name="T26" fmla="*/ 243 w 1957"/>
                <a:gd name="T27" fmla="*/ 1022 h 1203"/>
                <a:gd name="T28" fmla="*/ 270 w 1957"/>
                <a:gd name="T29" fmla="*/ 1016 h 1203"/>
                <a:gd name="T30" fmla="*/ 302 w 1957"/>
                <a:gd name="T31" fmla="*/ 1011 h 1203"/>
                <a:gd name="T32" fmla="*/ 336 w 1957"/>
                <a:gd name="T33" fmla="*/ 1006 h 1203"/>
                <a:gd name="T34" fmla="*/ 373 w 1957"/>
                <a:gd name="T35" fmla="*/ 999 h 1203"/>
                <a:gd name="T36" fmla="*/ 413 w 1957"/>
                <a:gd name="T37" fmla="*/ 996 h 1203"/>
                <a:gd name="T38" fmla="*/ 453 w 1957"/>
                <a:gd name="T39" fmla="*/ 992 h 1203"/>
                <a:gd name="T40" fmla="*/ 492 w 1957"/>
                <a:gd name="T41" fmla="*/ 988 h 1203"/>
                <a:gd name="T42" fmla="*/ 531 w 1957"/>
                <a:gd name="T43" fmla="*/ 984 h 1203"/>
                <a:gd name="T44" fmla="*/ 567 w 1957"/>
                <a:gd name="T45" fmla="*/ 982 h 1203"/>
                <a:gd name="T46" fmla="*/ 601 w 1957"/>
                <a:gd name="T47" fmla="*/ 979 h 1203"/>
                <a:gd name="T48" fmla="*/ 632 w 1957"/>
                <a:gd name="T49" fmla="*/ 976 h 1203"/>
                <a:gd name="T50" fmla="*/ 658 w 1957"/>
                <a:gd name="T51" fmla="*/ 974 h 1203"/>
                <a:gd name="T52" fmla="*/ 779 w 1957"/>
                <a:gd name="T53" fmla="*/ 965 h 1203"/>
                <a:gd name="T54" fmla="*/ 925 w 1957"/>
                <a:gd name="T55" fmla="*/ 965 h 1203"/>
                <a:gd name="T56" fmla="*/ 1069 w 1957"/>
                <a:gd name="T57" fmla="*/ 976 h 1203"/>
                <a:gd name="T58" fmla="*/ 1210 w 1957"/>
                <a:gd name="T59" fmla="*/ 994 h 1203"/>
                <a:gd name="T60" fmla="*/ 1344 w 1957"/>
                <a:gd name="T61" fmla="*/ 1018 h 1203"/>
                <a:gd name="T62" fmla="*/ 1471 w 1957"/>
                <a:gd name="T63" fmla="*/ 1046 h 1203"/>
                <a:gd name="T64" fmla="*/ 1587 w 1957"/>
                <a:gd name="T65" fmla="*/ 1077 h 1203"/>
                <a:gd name="T66" fmla="*/ 1690 w 1957"/>
                <a:gd name="T67" fmla="*/ 1107 h 1203"/>
                <a:gd name="T68" fmla="*/ 1781 w 1957"/>
                <a:gd name="T69" fmla="*/ 1136 h 1203"/>
                <a:gd name="T70" fmla="*/ 1854 w 1957"/>
                <a:gd name="T71" fmla="*/ 1161 h 1203"/>
                <a:gd name="T72" fmla="*/ 1910 w 1957"/>
                <a:gd name="T73" fmla="*/ 1182 h 1203"/>
                <a:gd name="T74" fmla="*/ 1944 w 1957"/>
                <a:gd name="T75" fmla="*/ 1197 h 1203"/>
                <a:gd name="T76" fmla="*/ 1957 w 1957"/>
                <a:gd name="T77" fmla="*/ 1203 h 1203"/>
                <a:gd name="T78" fmla="*/ 1303 w 1957"/>
                <a:gd name="T79" fmla="*/ 4 h 1203"/>
                <a:gd name="T80" fmla="*/ 1083 w 1957"/>
                <a:gd name="T81" fmla="*/ 31 h 1203"/>
                <a:gd name="T82" fmla="*/ 885 w 1957"/>
                <a:gd name="T83" fmla="*/ 77 h 1203"/>
                <a:gd name="T84" fmla="*/ 707 w 1957"/>
                <a:gd name="T85" fmla="*/ 142 h 1203"/>
                <a:gd name="T86" fmla="*/ 551 w 1957"/>
                <a:gd name="T87" fmla="*/ 223 h 1203"/>
                <a:gd name="T88" fmla="*/ 413 w 1957"/>
                <a:gd name="T89" fmla="*/ 313 h 1203"/>
                <a:gd name="T90" fmla="*/ 297 w 1957"/>
                <a:gd name="T91" fmla="*/ 413 h 1203"/>
                <a:gd name="T92" fmla="*/ 200 w 1957"/>
                <a:gd name="T93" fmla="*/ 522 h 1203"/>
                <a:gd name="T94" fmla="*/ 122 w 1957"/>
                <a:gd name="T95" fmla="*/ 632 h 1203"/>
                <a:gd name="T96" fmla="*/ 63 w 1957"/>
                <a:gd name="T97" fmla="*/ 744 h 1203"/>
                <a:gd name="T98" fmla="*/ 24 w 1957"/>
                <a:gd name="T99" fmla="*/ 853 h 1203"/>
                <a:gd name="T100" fmla="*/ 3 w 1957"/>
                <a:gd name="T101" fmla="*/ 957 h 1203"/>
                <a:gd name="T102" fmla="*/ 2 w 1957"/>
                <a:gd name="T103" fmla="*/ 1055 h 1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7"/>
                <a:gd name="T157" fmla="*/ 0 h 1203"/>
                <a:gd name="T158" fmla="*/ 1957 w 1957"/>
                <a:gd name="T159" fmla="*/ 1203 h 1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7" h="1203">
                  <a:moveTo>
                    <a:pt x="2" y="1055"/>
                  </a:moveTo>
                  <a:lnTo>
                    <a:pt x="127" y="1044"/>
                  </a:lnTo>
                  <a:lnTo>
                    <a:pt x="126" y="1043"/>
                  </a:lnTo>
                  <a:lnTo>
                    <a:pt x="126" y="1041"/>
                  </a:lnTo>
                  <a:lnTo>
                    <a:pt x="125" y="1038"/>
                  </a:lnTo>
                  <a:lnTo>
                    <a:pt x="124" y="1034"/>
                  </a:lnTo>
                  <a:lnTo>
                    <a:pt x="128" y="1031"/>
                  </a:lnTo>
                  <a:lnTo>
                    <a:pt x="132" y="1030"/>
                  </a:lnTo>
                  <a:lnTo>
                    <a:pt x="131" y="1025"/>
                  </a:lnTo>
                  <a:lnTo>
                    <a:pt x="131" y="1020"/>
                  </a:lnTo>
                  <a:lnTo>
                    <a:pt x="130" y="1013"/>
                  </a:lnTo>
                  <a:lnTo>
                    <a:pt x="129" y="1008"/>
                  </a:lnTo>
                  <a:lnTo>
                    <a:pt x="129" y="1001"/>
                  </a:lnTo>
                  <a:lnTo>
                    <a:pt x="128" y="994"/>
                  </a:lnTo>
                  <a:lnTo>
                    <a:pt x="127" y="987"/>
                  </a:lnTo>
                  <a:lnTo>
                    <a:pt x="127" y="981"/>
                  </a:lnTo>
                  <a:lnTo>
                    <a:pt x="126" y="973"/>
                  </a:lnTo>
                  <a:lnTo>
                    <a:pt x="125" y="966"/>
                  </a:lnTo>
                  <a:lnTo>
                    <a:pt x="124" y="958"/>
                  </a:lnTo>
                  <a:lnTo>
                    <a:pt x="124" y="952"/>
                  </a:lnTo>
                  <a:lnTo>
                    <a:pt x="124" y="945"/>
                  </a:lnTo>
                  <a:lnTo>
                    <a:pt x="123" y="939"/>
                  </a:lnTo>
                  <a:lnTo>
                    <a:pt x="122" y="931"/>
                  </a:lnTo>
                  <a:lnTo>
                    <a:pt x="122" y="926"/>
                  </a:lnTo>
                  <a:lnTo>
                    <a:pt x="116" y="922"/>
                  </a:lnTo>
                  <a:lnTo>
                    <a:pt x="110" y="919"/>
                  </a:lnTo>
                  <a:lnTo>
                    <a:pt x="104" y="913"/>
                  </a:lnTo>
                  <a:lnTo>
                    <a:pt x="100" y="908"/>
                  </a:lnTo>
                  <a:lnTo>
                    <a:pt x="98" y="904"/>
                  </a:lnTo>
                  <a:lnTo>
                    <a:pt x="96" y="899"/>
                  </a:lnTo>
                  <a:lnTo>
                    <a:pt x="94" y="895"/>
                  </a:lnTo>
                  <a:lnTo>
                    <a:pt x="94" y="892"/>
                  </a:lnTo>
                  <a:lnTo>
                    <a:pt x="92" y="887"/>
                  </a:lnTo>
                  <a:lnTo>
                    <a:pt x="91" y="882"/>
                  </a:lnTo>
                  <a:lnTo>
                    <a:pt x="91" y="878"/>
                  </a:lnTo>
                  <a:lnTo>
                    <a:pt x="91" y="874"/>
                  </a:lnTo>
                  <a:lnTo>
                    <a:pt x="91" y="868"/>
                  </a:lnTo>
                  <a:lnTo>
                    <a:pt x="91" y="863"/>
                  </a:lnTo>
                  <a:lnTo>
                    <a:pt x="92" y="859"/>
                  </a:lnTo>
                  <a:lnTo>
                    <a:pt x="94" y="854"/>
                  </a:lnTo>
                  <a:lnTo>
                    <a:pt x="96" y="847"/>
                  </a:lnTo>
                  <a:lnTo>
                    <a:pt x="100" y="841"/>
                  </a:lnTo>
                  <a:lnTo>
                    <a:pt x="106" y="835"/>
                  </a:lnTo>
                  <a:lnTo>
                    <a:pt x="111" y="832"/>
                  </a:lnTo>
                  <a:lnTo>
                    <a:pt x="117" y="830"/>
                  </a:lnTo>
                  <a:lnTo>
                    <a:pt x="125" y="830"/>
                  </a:lnTo>
                  <a:lnTo>
                    <a:pt x="129" y="830"/>
                  </a:lnTo>
                  <a:lnTo>
                    <a:pt x="133" y="830"/>
                  </a:lnTo>
                  <a:lnTo>
                    <a:pt x="136" y="830"/>
                  </a:lnTo>
                  <a:lnTo>
                    <a:pt x="140" y="832"/>
                  </a:lnTo>
                  <a:lnTo>
                    <a:pt x="147" y="835"/>
                  </a:lnTo>
                  <a:lnTo>
                    <a:pt x="153" y="841"/>
                  </a:lnTo>
                  <a:lnTo>
                    <a:pt x="158" y="847"/>
                  </a:lnTo>
                  <a:lnTo>
                    <a:pt x="162" y="854"/>
                  </a:lnTo>
                  <a:lnTo>
                    <a:pt x="164" y="859"/>
                  </a:lnTo>
                  <a:lnTo>
                    <a:pt x="165" y="863"/>
                  </a:lnTo>
                  <a:lnTo>
                    <a:pt x="166" y="868"/>
                  </a:lnTo>
                  <a:lnTo>
                    <a:pt x="167" y="874"/>
                  </a:lnTo>
                  <a:lnTo>
                    <a:pt x="166" y="879"/>
                  </a:lnTo>
                  <a:lnTo>
                    <a:pt x="165" y="884"/>
                  </a:lnTo>
                  <a:lnTo>
                    <a:pt x="165" y="889"/>
                  </a:lnTo>
                  <a:lnTo>
                    <a:pt x="164" y="894"/>
                  </a:lnTo>
                  <a:lnTo>
                    <a:pt x="162" y="898"/>
                  </a:lnTo>
                  <a:lnTo>
                    <a:pt x="160" y="902"/>
                  </a:lnTo>
                  <a:lnTo>
                    <a:pt x="158" y="906"/>
                  </a:lnTo>
                  <a:lnTo>
                    <a:pt x="157" y="911"/>
                  </a:lnTo>
                  <a:lnTo>
                    <a:pt x="230" y="1027"/>
                  </a:lnTo>
                  <a:lnTo>
                    <a:pt x="234" y="1025"/>
                  </a:lnTo>
                  <a:lnTo>
                    <a:pt x="238" y="1024"/>
                  </a:lnTo>
                  <a:lnTo>
                    <a:pt x="243" y="1022"/>
                  </a:lnTo>
                  <a:lnTo>
                    <a:pt x="248" y="1021"/>
                  </a:lnTo>
                  <a:lnTo>
                    <a:pt x="253" y="1020"/>
                  </a:lnTo>
                  <a:lnTo>
                    <a:pt x="258" y="1018"/>
                  </a:lnTo>
                  <a:lnTo>
                    <a:pt x="264" y="1017"/>
                  </a:lnTo>
                  <a:lnTo>
                    <a:pt x="270" y="1016"/>
                  </a:lnTo>
                  <a:lnTo>
                    <a:pt x="277" y="1015"/>
                  </a:lnTo>
                  <a:lnTo>
                    <a:pt x="282" y="1014"/>
                  </a:lnTo>
                  <a:lnTo>
                    <a:pt x="289" y="1013"/>
                  </a:lnTo>
                  <a:lnTo>
                    <a:pt x="295" y="1012"/>
                  </a:lnTo>
                  <a:lnTo>
                    <a:pt x="302" y="1011"/>
                  </a:lnTo>
                  <a:lnTo>
                    <a:pt x="308" y="1010"/>
                  </a:lnTo>
                  <a:lnTo>
                    <a:pt x="315" y="1009"/>
                  </a:lnTo>
                  <a:lnTo>
                    <a:pt x="323" y="1008"/>
                  </a:lnTo>
                  <a:lnTo>
                    <a:pt x="329" y="1007"/>
                  </a:lnTo>
                  <a:lnTo>
                    <a:pt x="336" y="1006"/>
                  </a:lnTo>
                  <a:lnTo>
                    <a:pt x="343" y="1004"/>
                  </a:lnTo>
                  <a:lnTo>
                    <a:pt x="351" y="1004"/>
                  </a:lnTo>
                  <a:lnTo>
                    <a:pt x="359" y="1002"/>
                  </a:lnTo>
                  <a:lnTo>
                    <a:pt x="367" y="1002"/>
                  </a:lnTo>
                  <a:lnTo>
                    <a:pt x="373" y="999"/>
                  </a:lnTo>
                  <a:lnTo>
                    <a:pt x="382" y="999"/>
                  </a:lnTo>
                  <a:lnTo>
                    <a:pt x="389" y="998"/>
                  </a:lnTo>
                  <a:lnTo>
                    <a:pt x="397" y="997"/>
                  </a:lnTo>
                  <a:lnTo>
                    <a:pt x="405" y="997"/>
                  </a:lnTo>
                  <a:lnTo>
                    <a:pt x="413" y="996"/>
                  </a:lnTo>
                  <a:lnTo>
                    <a:pt x="421" y="994"/>
                  </a:lnTo>
                  <a:lnTo>
                    <a:pt x="428" y="994"/>
                  </a:lnTo>
                  <a:lnTo>
                    <a:pt x="437" y="993"/>
                  </a:lnTo>
                  <a:lnTo>
                    <a:pt x="446" y="993"/>
                  </a:lnTo>
                  <a:lnTo>
                    <a:pt x="453" y="992"/>
                  </a:lnTo>
                  <a:lnTo>
                    <a:pt x="461" y="991"/>
                  </a:lnTo>
                  <a:lnTo>
                    <a:pt x="469" y="990"/>
                  </a:lnTo>
                  <a:lnTo>
                    <a:pt x="476" y="990"/>
                  </a:lnTo>
                  <a:lnTo>
                    <a:pt x="484" y="988"/>
                  </a:lnTo>
                  <a:lnTo>
                    <a:pt x="492" y="988"/>
                  </a:lnTo>
                  <a:lnTo>
                    <a:pt x="499" y="987"/>
                  </a:lnTo>
                  <a:lnTo>
                    <a:pt x="508" y="987"/>
                  </a:lnTo>
                  <a:lnTo>
                    <a:pt x="515" y="985"/>
                  </a:lnTo>
                  <a:lnTo>
                    <a:pt x="522" y="985"/>
                  </a:lnTo>
                  <a:lnTo>
                    <a:pt x="531" y="984"/>
                  </a:lnTo>
                  <a:lnTo>
                    <a:pt x="538" y="984"/>
                  </a:lnTo>
                  <a:lnTo>
                    <a:pt x="545" y="983"/>
                  </a:lnTo>
                  <a:lnTo>
                    <a:pt x="553" y="983"/>
                  </a:lnTo>
                  <a:lnTo>
                    <a:pt x="560" y="982"/>
                  </a:lnTo>
                  <a:lnTo>
                    <a:pt x="567" y="982"/>
                  </a:lnTo>
                  <a:lnTo>
                    <a:pt x="574" y="981"/>
                  </a:lnTo>
                  <a:lnTo>
                    <a:pt x="581" y="981"/>
                  </a:lnTo>
                  <a:lnTo>
                    <a:pt x="588" y="980"/>
                  </a:lnTo>
                  <a:lnTo>
                    <a:pt x="595" y="980"/>
                  </a:lnTo>
                  <a:lnTo>
                    <a:pt x="601" y="979"/>
                  </a:lnTo>
                  <a:lnTo>
                    <a:pt x="607" y="978"/>
                  </a:lnTo>
                  <a:lnTo>
                    <a:pt x="614" y="978"/>
                  </a:lnTo>
                  <a:lnTo>
                    <a:pt x="620" y="978"/>
                  </a:lnTo>
                  <a:lnTo>
                    <a:pt x="626" y="977"/>
                  </a:lnTo>
                  <a:lnTo>
                    <a:pt x="632" y="976"/>
                  </a:lnTo>
                  <a:lnTo>
                    <a:pt x="637" y="976"/>
                  </a:lnTo>
                  <a:lnTo>
                    <a:pt x="643" y="976"/>
                  </a:lnTo>
                  <a:lnTo>
                    <a:pt x="647" y="975"/>
                  </a:lnTo>
                  <a:lnTo>
                    <a:pt x="653" y="974"/>
                  </a:lnTo>
                  <a:lnTo>
                    <a:pt x="658" y="974"/>
                  </a:lnTo>
                  <a:lnTo>
                    <a:pt x="663" y="974"/>
                  </a:lnTo>
                  <a:lnTo>
                    <a:pt x="692" y="971"/>
                  </a:lnTo>
                  <a:lnTo>
                    <a:pt x="721" y="969"/>
                  </a:lnTo>
                  <a:lnTo>
                    <a:pt x="750" y="966"/>
                  </a:lnTo>
                  <a:lnTo>
                    <a:pt x="779" y="965"/>
                  </a:lnTo>
                  <a:lnTo>
                    <a:pt x="808" y="964"/>
                  </a:lnTo>
                  <a:lnTo>
                    <a:pt x="837" y="964"/>
                  </a:lnTo>
                  <a:lnTo>
                    <a:pt x="867" y="964"/>
                  </a:lnTo>
                  <a:lnTo>
                    <a:pt x="897" y="965"/>
                  </a:lnTo>
                  <a:lnTo>
                    <a:pt x="925" y="965"/>
                  </a:lnTo>
                  <a:lnTo>
                    <a:pt x="954" y="966"/>
                  </a:lnTo>
                  <a:lnTo>
                    <a:pt x="983" y="969"/>
                  </a:lnTo>
                  <a:lnTo>
                    <a:pt x="1012" y="971"/>
                  </a:lnTo>
                  <a:lnTo>
                    <a:pt x="1041" y="974"/>
                  </a:lnTo>
                  <a:lnTo>
                    <a:pt x="1069" y="976"/>
                  </a:lnTo>
                  <a:lnTo>
                    <a:pt x="1098" y="979"/>
                  </a:lnTo>
                  <a:lnTo>
                    <a:pt x="1127" y="983"/>
                  </a:lnTo>
                  <a:lnTo>
                    <a:pt x="1154" y="986"/>
                  </a:lnTo>
                  <a:lnTo>
                    <a:pt x="1182" y="990"/>
                  </a:lnTo>
                  <a:lnTo>
                    <a:pt x="1210" y="994"/>
                  </a:lnTo>
                  <a:lnTo>
                    <a:pt x="1237" y="999"/>
                  </a:lnTo>
                  <a:lnTo>
                    <a:pt x="1264" y="1004"/>
                  </a:lnTo>
                  <a:lnTo>
                    <a:pt x="1291" y="1008"/>
                  </a:lnTo>
                  <a:lnTo>
                    <a:pt x="1318" y="1013"/>
                  </a:lnTo>
                  <a:lnTo>
                    <a:pt x="1344" y="1018"/>
                  </a:lnTo>
                  <a:lnTo>
                    <a:pt x="1369" y="1023"/>
                  </a:lnTo>
                  <a:lnTo>
                    <a:pt x="1395" y="1029"/>
                  </a:lnTo>
                  <a:lnTo>
                    <a:pt x="1420" y="1035"/>
                  </a:lnTo>
                  <a:lnTo>
                    <a:pt x="1446" y="1041"/>
                  </a:lnTo>
                  <a:lnTo>
                    <a:pt x="1471" y="1046"/>
                  </a:lnTo>
                  <a:lnTo>
                    <a:pt x="1495" y="1052"/>
                  </a:lnTo>
                  <a:lnTo>
                    <a:pt x="1519" y="1058"/>
                  </a:lnTo>
                  <a:lnTo>
                    <a:pt x="1543" y="1064"/>
                  </a:lnTo>
                  <a:lnTo>
                    <a:pt x="1565" y="1071"/>
                  </a:lnTo>
                  <a:lnTo>
                    <a:pt x="1587" y="1077"/>
                  </a:lnTo>
                  <a:lnTo>
                    <a:pt x="1608" y="1082"/>
                  </a:lnTo>
                  <a:lnTo>
                    <a:pt x="1631" y="1088"/>
                  </a:lnTo>
                  <a:lnTo>
                    <a:pt x="1651" y="1094"/>
                  </a:lnTo>
                  <a:lnTo>
                    <a:pt x="1671" y="1101"/>
                  </a:lnTo>
                  <a:lnTo>
                    <a:pt x="1690" y="1107"/>
                  </a:lnTo>
                  <a:lnTo>
                    <a:pt x="1711" y="1113"/>
                  </a:lnTo>
                  <a:lnTo>
                    <a:pt x="1729" y="1118"/>
                  </a:lnTo>
                  <a:lnTo>
                    <a:pt x="1747" y="1124"/>
                  </a:lnTo>
                  <a:lnTo>
                    <a:pt x="1763" y="1131"/>
                  </a:lnTo>
                  <a:lnTo>
                    <a:pt x="1781" y="1136"/>
                  </a:lnTo>
                  <a:lnTo>
                    <a:pt x="1797" y="1141"/>
                  </a:lnTo>
                  <a:lnTo>
                    <a:pt x="1812" y="1147"/>
                  </a:lnTo>
                  <a:lnTo>
                    <a:pt x="1827" y="1151"/>
                  </a:lnTo>
                  <a:lnTo>
                    <a:pt x="1841" y="1157"/>
                  </a:lnTo>
                  <a:lnTo>
                    <a:pt x="1854" y="1161"/>
                  </a:lnTo>
                  <a:lnTo>
                    <a:pt x="1866" y="1166"/>
                  </a:lnTo>
                  <a:lnTo>
                    <a:pt x="1878" y="1170"/>
                  </a:lnTo>
                  <a:lnTo>
                    <a:pt x="1890" y="1175"/>
                  </a:lnTo>
                  <a:lnTo>
                    <a:pt x="1900" y="1179"/>
                  </a:lnTo>
                  <a:lnTo>
                    <a:pt x="1910" y="1182"/>
                  </a:lnTo>
                  <a:lnTo>
                    <a:pt x="1918" y="1186"/>
                  </a:lnTo>
                  <a:lnTo>
                    <a:pt x="1926" y="1189"/>
                  </a:lnTo>
                  <a:lnTo>
                    <a:pt x="1932" y="1191"/>
                  </a:lnTo>
                  <a:lnTo>
                    <a:pt x="1939" y="1195"/>
                  </a:lnTo>
                  <a:lnTo>
                    <a:pt x="1944" y="1197"/>
                  </a:lnTo>
                  <a:lnTo>
                    <a:pt x="1948" y="1199"/>
                  </a:lnTo>
                  <a:lnTo>
                    <a:pt x="1952" y="1200"/>
                  </a:lnTo>
                  <a:lnTo>
                    <a:pt x="1955" y="1201"/>
                  </a:lnTo>
                  <a:lnTo>
                    <a:pt x="1956" y="1202"/>
                  </a:lnTo>
                  <a:lnTo>
                    <a:pt x="1957" y="1203"/>
                  </a:lnTo>
                  <a:lnTo>
                    <a:pt x="1494" y="0"/>
                  </a:lnTo>
                  <a:lnTo>
                    <a:pt x="1444" y="0"/>
                  </a:lnTo>
                  <a:lnTo>
                    <a:pt x="1397" y="0"/>
                  </a:lnTo>
                  <a:lnTo>
                    <a:pt x="1349" y="2"/>
                  </a:lnTo>
                  <a:lnTo>
                    <a:pt x="1303" y="4"/>
                  </a:lnTo>
                  <a:lnTo>
                    <a:pt x="1256" y="7"/>
                  </a:lnTo>
                  <a:lnTo>
                    <a:pt x="1213" y="12"/>
                  </a:lnTo>
                  <a:lnTo>
                    <a:pt x="1168" y="17"/>
                  </a:lnTo>
                  <a:lnTo>
                    <a:pt x="1126" y="23"/>
                  </a:lnTo>
                  <a:lnTo>
                    <a:pt x="1083" y="31"/>
                  </a:lnTo>
                  <a:lnTo>
                    <a:pt x="1042" y="38"/>
                  </a:lnTo>
                  <a:lnTo>
                    <a:pt x="1001" y="46"/>
                  </a:lnTo>
                  <a:lnTo>
                    <a:pt x="962" y="56"/>
                  </a:lnTo>
                  <a:lnTo>
                    <a:pt x="922" y="66"/>
                  </a:lnTo>
                  <a:lnTo>
                    <a:pt x="885" y="77"/>
                  </a:lnTo>
                  <a:lnTo>
                    <a:pt x="848" y="88"/>
                  </a:lnTo>
                  <a:lnTo>
                    <a:pt x="812" y="102"/>
                  </a:lnTo>
                  <a:lnTo>
                    <a:pt x="775" y="114"/>
                  </a:lnTo>
                  <a:lnTo>
                    <a:pt x="741" y="128"/>
                  </a:lnTo>
                  <a:lnTo>
                    <a:pt x="707" y="142"/>
                  </a:lnTo>
                  <a:lnTo>
                    <a:pt x="675" y="156"/>
                  </a:lnTo>
                  <a:lnTo>
                    <a:pt x="642" y="172"/>
                  </a:lnTo>
                  <a:lnTo>
                    <a:pt x="610" y="188"/>
                  </a:lnTo>
                  <a:lnTo>
                    <a:pt x="580" y="205"/>
                  </a:lnTo>
                  <a:lnTo>
                    <a:pt x="551" y="223"/>
                  </a:lnTo>
                  <a:lnTo>
                    <a:pt x="521" y="239"/>
                  </a:lnTo>
                  <a:lnTo>
                    <a:pt x="493" y="257"/>
                  </a:lnTo>
                  <a:lnTo>
                    <a:pt x="466" y="275"/>
                  </a:lnTo>
                  <a:lnTo>
                    <a:pt x="439" y="295"/>
                  </a:lnTo>
                  <a:lnTo>
                    <a:pt x="413" y="313"/>
                  </a:lnTo>
                  <a:lnTo>
                    <a:pt x="389" y="333"/>
                  </a:lnTo>
                  <a:lnTo>
                    <a:pt x="364" y="354"/>
                  </a:lnTo>
                  <a:lnTo>
                    <a:pt x="341" y="374"/>
                  </a:lnTo>
                  <a:lnTo>
                    <a:pt x="318" y="393"/>
                  </a:lnTo>
                  <a:lnTo>
                    <a:pt x="297" y="413"/>
                  </a:lnTo>
                  <a:lnTo>
                    <a:pt x="275" y="435"/>
                  </a:lnTo>
                  <a:lnTo>
                    <a:pt x="255" y="456"/>
                  </a:lnTo>
                  <a:lnTo>
                    <a:pt x="236" y="477"/>
                  </a:lnTo>
                  <a:lnTo>
                    <a:pt x="217" y="499"/>
                  </a:lnTo>
                  <a:lnTo>
                    <a:pt x="200" y="522"/>
                  </a:lnTo>
                  <a:lnTo>
                    <a:pt x="182" y="543"/>
                  </a:lnTo>
                  <a:lnTo>
                    <a:pt x="165" y="565"/>
                  </a:lnTo>
                  <a:lnTo>
                    <a:pt x="150" y="588"/>
                  </a:lnTo>
                  <a:lnTo>
                    <a:pt x="135" y="609"/>
                  </a:lnTo>
                  <a:lnTo>
                    <a:pt x="122" y="632"/>
                  </a:lnTo>
                  <a:lnTo>
                    <a:pt x="108" y="654"/>
                  </a:lnTo>
                  <a:lnTo>
                    <a:pt x="95" y="677"/>
                  </a:lnTo>
                  <a:lnTo>
                    <a:pt x="84" y="699"/>
                  </a:lnTo>
                  <a:lnTo>
                    <a:pt x="73" y="722"/>
                  </a:lnTo>
                  <a:lnTo>
                    <a:pt x="63" y="744"/>
                  </a:lnTo>
                  <a:lnTo>
                    <a:pt x="53" y="765"/>
                  </a:lnTo>
                  <a:lnTo>
                    <a:pt x="45" y="788"/>
                  </a:lnTo>
                  <a:lnTo>
                    <a:pt x="37" y="810"/>
                  </a:lnTo>
                  <a:lnTo>
                    <a:pt x="30" y="831"/>
                  </a:lnTo>
                  <a:lnTo>
                    <a:pt x="24" y="853"/>
                  </a:lnTo>
                  <a:lnTo>
                    <a:pt x="18" y="875"/>
                  </a:lnTo>
                  <a:lnTo>
                    <a:pt x="14" y="896"/>
                  </a:lnTo>
                  <a:lnTo>
                    <a:pt x="9" y="916"/>
                  </a:lnTo>
                  <a:lnTo>
                    <a:pt x="6" y="937"/>
                  </a:lnTo>
                  <a:lnTo>
                    <a:pt x="3" y="957"/>
                  </a:lnTo>
                  <a:lnTo>
                    <a:pt x="2" y="978"/>
                  </a:lnTo>
                  <a:lnTo>
                    <a:pt x="0" y="997"/>
                  </a:lnTo>
                  <a:lnTo>
                    <a:pt x="0" y="1016"/>
                  </a:lnTo>
                  <a:lnTo>
                    <a:pt x="0" y="1036"/>
                  </a:lnTo>
                  <a:lnTo>
                    <a:pt x="2" y="1055"/>
                  </a:lnTo>
                  <a:close/>
                </a:path>
              </a:pathLst>
            </a:custGeom>
            <a:solidFill>
              <a:srgbClr val="8CA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4" name="Freeform 9"/>
            <p:cNvSpPr>
              <a:spLocks/>
            </p:cNvSpPr>
            <p:nvPr/>
          </p:nvSpPr>
          <p:spPr bwMode="auto">
            <a:xfrm>
              <a:off x="1698" y="2527"/>
              <a:ext cx="2074" cy="641"/>
            </a:xfrm>
            <a:custGeom>
              <a:avLst/>
              <a:gdLst>
                <a:gd name="T0" fmla="*/ 28 w 2074"/>
                <a:gd name="T1" fmla="*/ 74 h 641"/>
                <a:gd name="T2" fmla="*/ 82 w 2074"/>
                <a:gd name="T3" fmla="*/ 61 h 641"/>
                <a:gd name="T4" fmla="*/ 139 w 2074"/>
                <a:gd name="T5" fmla="*/ 49 h 641"/>
                <a:gd name="T6" fmla="*/ 197 w 2074"/>
                <a:gd name="T7" fmla="*/ 39 h 641"/>
                <a:gd name="T8" fmla="*/ 256 w 2074"/>
                <a:gd name="T9" fmla="*/ 29 h 641"/>
                <a:gd name="T10" fmla="*/ 315 w 2074"/>
                <a:gd name="T11" fmla="*/ 21 h 641"/>
                <a:gd name="T12" fmla="*/ 376 w 2074"/>
                <a:gd name="T13" fmla="*/ 14 h 641"/>
                <a:gd name="T14" fmla="*/ 438 w 2074"/>
                <a:gd name="T15" fmla="*/ 9 h 641"/>
                <a:gd name="T16" fmla="*/ 500 w 2074"/>
                <a:gd name="T17" fmla="*/ 5 h 641"/>
                <a:gd name="T18" fmla="*/ 564 w 2074"/>
                <a:gd name="T19" fmla="*/ 1 h 641"/>
                <a:gd name="T20" fmla="*/ 628 w 2074"/>
                <a:gd name="T21" fmla="*/ 0 h 641"/>
                <a:gd name="T22" fmla="*/ 692 w 2074"/>
                <a:gd name="T23" fmla="*/ 0 h 641"/>
                <a:gd name="T24" fmla="*/ 758 w 2074"/>
                <a:gd name="T25" fmla="*/ 2 h 641"/>
                <a:gd name="T26" fmla="*/ 824 w 2074"/>
                <a:gd name="T27" fmla="*/ 6 h 641"/>
                <a:gd name="T28" fmla="*/ 891 w 2074"/>
                <a:gd name="T29" fmla="*/ 11 h 641"/>
                <a:gd name="T30" fmla="*/ 958 w 2074"/>
                <a:gd name="T31" fmla="*/ 17 h 641"/>
                <a:gd name="T32" fmla="*/ 1025 w 2074"/>
                <a:gd name="T33" fmla="*/ 27 h 641"/>
                <a:gd name="T34" fmla="*/ 1093 w 2074"/>
                <a:gd name="T35" fmla="*/ 37 h 641"/>
                <a:gd name="T36" fmla="*/ 1160 w 2074"/>
                <a:gd name="T37" fmla="*/ 50 h 641"/>
                <a:gd name="T38" fmla="*/ 1228 w 2074"/>
                <a:gd name="T39" fmla="*/ 65 h 641"/>
                <a:gd name="T40" fmla="*/ 1297 w 2074"/>
                <a:gd name="T41" fmla="*/ 81 h 641"/>
                <a:gd name="T42" fmla="*/ 1365 w 2074"/>
                <a:gd name="T43" fmla="*/ 101 h 641"/>
                <a:gd name="T44" fmla="*/ 1433 w 2074"/>
                <a:gd name="T45" fmla="*/ 122 h 641"/>
                <a:gd name="T46" fmla="*/ 1502 w 2074"/>
                <a:gd name="T47" fmla="*/ 146 h 641"/>
                <a:gd name="T48" fmla="*/ 1570 w 2074"/>
                <a:gd name="T49" fmla="*/ 172 h 641"/>
                <a:gd name="T50" fmla="*/ 1638 w 2074"/>
                <a:gd name="T51" fmla="*/ 200 h 641"/>
                <a:gd name="T52" fmla="*/ 1705 w 2074"/>
                <a:gd name="T53" fmla="*/ 230 h 641"/>
                <a:gd name="T54" fmla="*/ 1772 w 2074"/>
                <a:gd name="T55" fmla="*/ 264 h 641"/>
                <a:gd name="T56" fmla="*/ 1841 w 2074"/>
                <a:gd name="T57" fmla="*/ 299 h 641"/>
                <a:gd name="T58" fmla="*/ 1908 w 2074"/>
                <a:gd name="T59" fmla="*/ 338 h 641"/>
                <a:gd name="T60" fmla="*/ 1975 w 2074"/>
                <a:gd name="T61" fmla="*/ 379 h 641"/>
                <a:gd name="T62" fmla="*/ 2040 w 2074"/>
                <a:gd name="T63" fmla="*/ 424 h 641"/>
                <a:gd name="T64" fmla="*/ 271 w 2074"/>
                <a:gd name="T65" fmla="*/ 641 h 641"/>
                <a:gd name="T66" fmla="*/ 0 w 2074"/>
                <a:gd name="T67" fmla="*/ 81 h 6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4"/>
                <a:gd name="T103" fmla="*/ 0 h 641"/>
                <a:gd name="T104" fmla="*/ 2074 w 2074"/>
                <a:gd name="T105" fmla="*/ 641 h 6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4" h="641">
                  <a:moveTo>
                    <a:pt x="0" y="81"/>
                  </a:moveTo>
                  <a:lnTo>
                    <a:pt x="28" y="74"/>
                  </a:lnTo>
                  <a:lnTo>
                    <a:pt x="55" y="68"/>
                  </a:lnTo>
                  <a:lnTo>
                    <a:pt x="82" y="61"/>
                  </a:lnTo>
                  <a:lnTo>
                    <a:pt x="112" y="55"/>
                  </a:lnTo>
                  <a:lnTo>
                    <a:pt x="139" y="49"/>
                  </a:lnTo>
                  <a:lnTo>
                    <a:pt x="167" y="44"/>
                  </a:lnTo>
                  <a:lnTo>
                    <a:pt x="197" y="39"/>
                  </a:lnTo>
                  <a:lnTo>
                    <a:pt x="226" y="34"/>
                  </a:lnTo>
                  <a:lnTo>
                    <a:pt x="256" y="29"/>
                  </a:lnTo>
                  <a:lnTo>
                    <a:pt x="286" y="24"/>
                  </a:lnTo>
                  <a:lnTo>
                    <a:pt x="315" y="21"/>
                  </a:lnTo>
                  <a:lnTo>
                    <a:pt x="345" y="17"/>
                  </a:lnTo>
                  <a:lnTo>
                    <a:pt x="376" y="14"/>
                  </a:lnTo>
                  <a:lnTo>
                    <a:pt x="407" y="11"/>
                  </a:lnTo>
                  <a:lnTo>
                    <a:pt x="438" y="9"/>
                  </a:lnTo>
                  <a:lnTo>
                    <a:pt x="470" y="7"/>
                  </a:lnTo>
                  <a:lnTo>
                    <a:pt x="500" y="5"/>
                  </a:lnTo>
                  <a:lnTo>
                    <a:pt x="533" y="3"/>
                  </a:lnTo>
                  <a:lnTo>
                    <a:pt x="564" y="1"/>
                  </a:lnTo>
                  <a:lnTo>
                    <a:pt x="596" y="1"/>
                  </a:lnTo>
                  <a:lnTo>
                    <a:pt x="628" y="0"/>
                  </a:lnTo>
                  <a:lnTo>
                    <a:pt x="660" y="0"/>
                  </a:lnTo>
                  <a:lnTo>
                    <a:pt x="692" y="0"/>
                  </a:lnTo>
                  <a:lnTo>
                    <a:pt x="726" y="1"/>
                  </a:lnTo>
                  <a:lnTo>
                    <a:pt x="758" y="2"/>
                  </a:lnTo>
                  <a:lnTo>
                    <a:pt x="791" y="4"/>
                  </a:lnTo>
                  <a:lnTo>
                    <a:pt x="824" y="6"/>
                  </a:lnTo>
                  <a:lnTo>
                    <a:pt x="857" y="8"/>
                  </a:lnTo>
                  <a:lnTo>
                    <a:pt x="891" y="11"/>
                  </a:lnTo>
                  <a:lnTo>
                    <a:pt x="924" y="14"/>
                  </a:lnTo>
                  <a:lnTo>
                    <a:pt x="958" y="17"/>
                  </a:lnTo>
                  <a:lnTo>
                    <a:pt x="992" y="22"/>
                  </a:lnTo>
                  <a:lnTo>
                    <a:pt x="1025" y="27"/>
                  </a:lnTo>
                  <a:lnTo>
                    <a:pt x="1059" y="32"/>
                  </a:lnTo>
                  <a:lnTo>
                    <a:pt x="1093" y="37"/>
                  </a:lnTo>
                  <a:lnTo>
                    <a:pt x="1127" y="43"/>
                  </a:lnTo>
                  <a:lnTo>
                    <a:pt x="1160" y="50"/>
                  </a:lnTo>
                  <a:lnTo>
                    <a:pt x="1194" y="57"/>
                  </a:lnTo>
                  <a:lnTo>
                    <a:pt x="1228" y="65"/>
                  </a:lnTo>
                  <a:lnTo>
                    <a:pt x="1262" y="74"/>
                  </a:lnTo>
                  <a:lnTo>
                    <a:pt x="1297" y="81"/>
                  </a:lnTo>
                  <a:lnTo>
                    <a:pt x="1331" y="90"/>
                  </a:lnTo>
                  <a:lnTo>
                    <a:pt x="1365" y="101"/>
                  </a:lnTo>
                  <a:lnTo>
                    <a:pt x="1399" y="111"/>
                  </a:lnTo>
                  <a:lnTo>
                    <a:pt x="1433" y="122"/>
                  </a:lnTo>
                  <a:lnTo>
                    <a:pt x="1468" y="134"/>
                  </a:lnTo>
                  <a:lnTo>
                    <a:pt x="1502" y="146"/>
                  </a:lnTo>
                  <a:lnTo>
                    <a:pt x="1536" y="158"/>
                  </a:lnTo>
                  <a:lnTo>
                    <a:pt x="1570" y="172"/>
                  </a:lnTo>
                  <a:lnTo>
                    <a:pt x="1603" y="185"/>
                  </a:lnTo>
                  <a:lnTo>
                    <a:pt x="1638" y="200"/>
                  </a:lnTo>
                  <a:lnTo>
                    <a:pt x="1671" y="214"/>
                  </a:lnTo>
                  <a:lnTo>
                    <a:pt x="1705" y="230"/>
                  </a:lnTo>
                  <a:lnTo>
                    <a:pt x="1739" y="247"/>
                  </a:lnTo>
                  <a:lnTo>
                    <a:pt x="1772" y="264"/>
                  </a:lnTo>
                  <a:lnTo>
                    <a:pt x="1807" y="282"/>
                  </a:lnTo>
                  <a:lnTo>
                    <a:pt x="1841" y="299"/>
                  </a:lnTo>
                  <a:lnTo>
                    <a:pt x="1874" y="318"/>
                  </a:lnTo>
                  <a:lnTo>
                    <a:pt x="1908" y="338"/>
                  </a:lnTo>
                  <a:lnTo>
                    <a:pt x="1941" y="360"/>
                  </a:lnTo>
                  <a:lnTo>
                    <a:pt x="1975" y="379"/>
                  </a:lnTo>
                  <a:lnTo>
                    <a:pt x="2007" y="402"/>
                  </a:lnTo>
                  <a:lnTo>
                    <a:pt x="2040" y="424"/>
                  </a:lnTo>
                  <a:lnTo>
                    <a:pt x="2074" y="447"/>
                  </a:lnTo>
                  <a:lnTo>
                    <a:pt x="271" y="641"/>
                  </a:lnTo>
                  <a:lnTo>
                    <a:pt x="0" y="81"/>
                  </a:lnTo>
                  <a:close/>
                </a:path>
              </a:pathLst>
            </a:custGeom>
            <a:solidFill>
              <a:srgbClr val="C2D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5" name="Freeform 10"/>
            <p:cNvSpPr>
              <a:spLocks/>
            </p:cNvSpPr>
            <p:nvPr/>
          </p:nvSpPr>
          <p:spPr bwMode="auto">
            <a:xfrm>
              <a:off x="2697" y="1704"/>
              <a:ext cx="665" cy="141"/>
            </a:xfrm>
            <a:custGeom>
              <a:avLst/>
              <a:gdLst>
                <a:gd name="T0" fmla="*/ 237 w 665"/>
                <a:gd name="T1" fmla="*/ 72 h 141"/>
                <a:gd name="T2" fmla="*/ 212 w 665"/>
                <a:gd name="T3" fmla="*/ 70 h 141"/>
                <a:gd name="T4" fmla="*/ 189 w 665"/>
                <a:gd name="T5" fmla="*/ 70 h 141"/>
                <a:gd name="T6" fmla="*/ 166 w 665"/>
                <a:gd name="T7" fmla="*/ 69 h 141"/>
                <a:gd name="T8" fmla="*/ 147 w 665"/>
                <a:gd name="T9" fmla="*/ 71 h 141"/>
                <a:gd name="T10" fmla="*/ 128 w 665"/>
                <a:gd name="T11" fmla="*/ 73 h 141"/>
                <a:gd name="T12" fmla="*/ 110 w 665"/>
                <a:gd name="T13" fmla="*/ 78 h 141"/>
                <a:gd name="T14" fmla="*/ 94 w 665"/>
                <a:gd name="T15" fmla="*/ 81 h 141"/>
                <a:gd name="T16" fmla="*/ 80 w 665"/>
                <a:gd name="T17" fmla="*/ 86 h 141"/>
                <a:gd name="T18" fmla="*/ 67 w 665"/>
                <a:gd name="T19" fmla="*/ 91 h 141"/>
                <a:gd name="T20" fmla="*/ 56 w 665"/>
                <a:gd name="T21" fmla="*/ 97 h 141"/>
                <a:gd name="T22" fmla="*/ 44 w 665"/>
                <a:gd name="T23" fmla="*/ 102 h 141"/>
                <a:gd name="T24" fmla="*/ 29 w 665"/>
                <a:gd name="T25" fmla="*/ 113 h 141"/>
                <a:gd name="T26" fmla="*/ 16 w 665"/>
                <a:gd name="T27" fmla="*/ 123 h 141"/>
                <a:gd name="T28" fmla="*/ 3 w 665"/>
                <a:gd name="T29" fmla="*/ 136 h 141"/>
                <a:gd name="T30" fmla="*/ 13 w 665"/>
                <a:gd name="T31" fmla="*/ 138 h 141"/>
                <a:gd name="T32" fmla="*/ 53 w 665"/>
                <a:gd name="T33" fmla="*/ 133 h 141"/>
                <a:gd name="T34" fmla="*/ 91 w 665"/>
                <a:gd name="T35" fmla="*/ 129 h 141"/>
                <a:gd name="T36" fmla="*/ 129 w 665"/>
                <a:gd name="T37" fmla="*/ 125 h 141"/>
                <a:gd name="T38" fmla="*/ 166 w 665"/>
                <a:gd name="T39" fmla="*/ 122 h 141"/>
                <a:gd name="T40" fmla="*/ 202 w 665"/>
                <a:gd name="T41" fmla="*/ 119 h 141"/>
                <a:gd name="T42" fmla="*/ 237 w 665"/>
                <a:gd name="T43" fmla="*/ 115 h 141"/>
                <a:gd name="T44" fmla="*/ 271 w 665"/>
                <a:gd name="T45" fmla="*/ 113 h 141"/>
                <a:gd name="T46" fmla="*/ 304 w 665"/>
                <a:gd name="T47" fmla="*/ 110 h 141"/>
                <a:gd name="T48" fmla="*/ 337 w 665"/>
                <a:gd name="T49" fmla="*/ 109 h 141"/>
                <a:gd name="T50" fmla="*/ 368 w 665"/>
                <a:gd name="T51" fmla="*/ 108 h 141"/>
                <a:gd name="T52" fmla="*/ 399 w 665"/>
                <a:gd name="T53" fmla="*/ 105 h 141"/>
                <a:gd name="T54" fmla="*/ 428 w 665"/>
                <a:gd name="T55" fmla="*/ 105 h 141"/>
                <a:gd name="T56" fmla="*/ 458 w 665"/>
                <a:gd name="T57" fmla="*/ 105 h 141"/>
                <a:gd name="T58" fmla="*/ 486 w 665"/>
                <a:gd name="T59" fmla="*/ 104 h 141"/>
                <a:gd name="T60" fmla="*/ 514 w 665"/>
                <a:gd name="T61" fmla="*/ 105 h 141"/>
                <a:gd name="T62" fmla="*/ 540 w 665"/>
                <a:gd name="T63" fmla="*/ 105 h 141"/>
                <a:gd name="T64" fmla="*/ 567 w 665"/>
                <a:gd name="T65" fmla="*/ 108 h 141"/>
                <a:gd name="T66" fmla="*/ 592 w 665"/>
                <a:gd name="T67" fmla="*/ 109 h 141"/>
                <a:gd name="T68" fmla="*/ 617 w 665"/>
                <a:gd name="T69" fmla="*/ 111 h 141"/>
                <a:gd name="T70" fmla="*/ 641 w 665"/>
                <a:gd name="T71" fmla="*/ 114 h 141"/>
                <a:gd name="T72" fmla="*/ 665 w 665"/>
                <a:gd name="T73" fmla="*/ 117 h 141"/>
                <a:gd name="T74" fmla="*/ 661 w 665"/>
                <a:gd name="T75" fmla="*/ 104 h 141"/>
                <a:gd name="T76" fmla="*/ 655 w 665"/>
                <a:gd name="T77" fmla="*/ 93 h 141"/>
                <a:gd name="T78" fmla="*/ 647 w 665"/>
                <a:gd name="T79" fmla="*/ 81 h 141"/>
                <a:gd name="T80" fmla="*/ 639 w 665"/>
                <a:gd name="T81" fmla="*/ 68 h 141"/>
                <a:gd name="T82" fmla="*/ 626 w 665"/>
                <a:gd name="T83" fmla="*/ 57 h 141"/>
                <a:gd name="T84" fmla="*/ 614 w 665"/>
                <a:gd name="T85" fmla="*/ 47 h 141"/>
                <a:gd name="T86" fmla="*/ 599 w 665"/>
                <a:gd name="T87" fmla="*/ 35 h 141"/>
                <a:gd name="T88" fmla="*/ 584 w 665"/>
                <a:gd name="T89" fmla="*/ 27 h 141"/>
                <a:gd name="T90" fmla="*/ 566 w 665"/>
                <a:gd name="T91" fmla="*/ 19 h 141"/>
                <a:gd name="T92" fmla="*/ 547 w 665"/>
                <a:gd name="T93" fmla="*/ 12 h 141"/>
                <a:gd name="T94" fmla="*/ 526 w 665"/>
                <a:gd name="T95" fmla="*/ 6 h 141"/>
                <a:gd name="T96" fmla="*/ 505 w 665"/>
                <a:gd name="T97" fmla="*/ 2 h 141"/>
                <a:gd name="T98" fmla="*/ 482 w 665"/>
                <a:gd name="T99" fmla="*/ 0 h 141"/>
                <a:gd name="T100" fmla="*/ 457 w 665"/>
                <a:gd name="T101" fmla="*/ 0 h 141"/>
                <a:gd name="T102" fmla="*/ 432 w 665"/>
                <a:gd name="T103" fmla="*/ 1 h 141"/>
                <a:gd name="T104" fmla="*/ 407 w 665"/>
                <a:gd name="T105" fmla="*/ 6 h 141"/>
                <a:gd name="T106" fmla="*/ 380 w 665"/>
                <a:gd name="T107" fmla="*/ 13 h 141"/>
                <a:gd name="T108" fmla="*/ 352 w 665"/>
                <a:gd name="T109" fmla="*/ 22 h 141"/>
                <a:gd name="T110" fmla="*/ 324 w 665"/>
                <a:gd name="T111" fmla="*/ 34 h 141"/>
                <a:gd name="T112" fmla="*/ 295 w 665"/>
                <a:gd name="T113" fmla="*/ 50 h 141"/>
                <a:gd name="T114" fmla="*/ 265 w 665"/>
                <a:gd name="T115" fmla="*/ 68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141"/>
                <a:gd name="T176" fmla="*/ 665 w 665"/>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141">
                  <a:moveTo>
                    <a:pt x="255" y="76"/>
                  </a:moveTo>
                  <a:lnTo>
                    <a:pt x="246" y="73"/>
                  </a:lnTo>
                  <a:lnTo>
                    <a:pt x="237" y="72"/>
                  </a:lnTo>
                  <a:lnTo>
                    <a:pt x="229" y="71"/>
                  </a:lnTo>
                  <a:lnTo>
                    <a:pt x="220" y="71"/>
                  </a:lnTo>
                  <a:lnTo>
                    <a:pt x="212" y="70"/>
                  </a:lnTo>
                  <a:lnTo>
                    <a:pt x="203" y="70"/>
                  </a:lnTo>
                  <a:lnTo>
                    <a:pt x="196" y="70"/>
                  </a:lnTo>
                  <a:lnTo>
                    <a:pt x="189" y="70"/>
                  </a:lnTo>
                  <a:lnTo>
                    <a:pt x="181" y="69"/>
                  </a:lnTo>
                  <a:lnTo>
                    <a:pt x="174" y="69"/>
                  </a:lnTo>
                  <a:lnTo>
                    <a:pt x="166" y="69"/>
                  </a:lnTo>
                  <a:lnTo>
                    <a:pt x="160" y="70"/>
                  </a:lnTo>
                  <a:lnTo>
                    <a:pt x="153" y="70"/>
                  </a:lnTo>
                  <a:lnTo>
                    <a:pt x="147" y="71"/>
                  </a:lnTo>
                  <a:lnTo>
                    <a:pt x="140" y="72"/>
                  </a:lnTo>
                  <a:lnTo>
                    <a:pt x="135" y="73"/>
                  </a:lnTo>
                  <a:lnTo>
                    <a:pt x="128" y="73"/>
                  </a:lnTo>
                  <a:lnTo>
                    <a:pt x="121" y="76"/>
                  </a:lnTo>
                  <a:lnTo>
                    <a:pt x="115" y="76"/>
                  </a:lnTo>
                  <a:lnTo>
                    <a:pt x="110" y="78"/>
                  </a:lnTo>
                  <a:lnTo>
                    <a:pt x="104" y="78"/>
                  </a:lnTo>
                  <a:lnTo>
                    <a:pt x="99" y="80"/>
                  </a:lnTo>
                  <a:lnTo>
                    <a:pt x="94" y="81"/>
                  </a:lnTo>
                  <a:lnTo>
                    <a:pt x="89" y="83"/>
                  </a:lnTo>
                  <a:lnTo>
                    <a:pt x="84" y="85"/>
                  </a:lnTo>
                  <a:lnTo>
                    <a:pt x="80" y="86"/>
                  </a:lnTo>
                  <a:lnTo>
                    <a:pt x="75" y="87"/>
                  </a:lnTo>
                  <a:lnTo>
                    <a:pt x="71" y="89"/>
                  </a:lnTo>
                  <a:lnTo>
                    <a:pt x="67" y="91"/>
                  </a:lnTo>
                  <a:lnTo>
                    <a:pt x="63" y="93"/>
                  </a:lnTo>
                  <a:lnTo>
                    <a:pt x="60" y="95"/>
                  </a:lnTo>
                  <a:lnTo>
                    <a:pt x="56" y="97"/>
                  </a:lnTo>
                  <a:lnTo>
                    <a:pt x="52" y="98"/>
                  </a:lnTo>
                  <a:lnTo>
                    <a:pt x="48" y="100"/>
                  </a:lnTo>
                  <a:lnTo>
                    <a:pt x="44" y="102"/>
                  </a:lnTo>
                  <a:lnTo>
                    <a:pt x="41" y="104"/>
                  </a:lnTo>
                  <a:lnTo>
                    <a:pt x="34" y="108"/>
                  </a:lnTo>
                  <a:lnTo>
                    <a:pt x="29" y="113"/>
                  </a:lnTo>
                  <a:lnTo>
                    <a:pt x="24" y="116"/>
                  </a:lnTo>
                  <a:lnTo>
                    <a:pt x="20" y="120"/>
                  </a:lnTo>
                  <a:lnTo>
                    <a:pt x="16" y="123"/>
                  </a:lnTo>
                  <a:lnTo>
                    <a:pt x="13" y="126"/>
                  </a:lnTo>
                  <a:lnTo>
                    <a:pt x="7" y="131"/>
                  </a:lnTo>
                  <a:lnTo>
                    <a:pt x="3" y="136"/>
                  </a:lnTo>
                  <a:lnTo>
                    <a:pt x="0" y="139"/>
                  </a:lnTo>
                  <a:lnTo>
                    <a:pt x="0" y="141"/>
                  </a:lnTo>
                  <a:lnTo>
                    <a:pt x="13" y="138"/>
                  </a:lnTo>
                  <a:lnTo>
                    <a:pt x="26" y="136"/>
                  </a:lnTo>
                  <a:lnTo>
                    <a:pt x="40" y="135"/>
                  </a:lnTo>
                  <a:lnTo>
                    <a:pt x="53" y="133"/>
                  </a:lnTo>
                  <a:lnTo>
                    <a:pt x="66" y="131"/>
                  </a:lnTo>
                  <a:lnTo>
                    <a:pt x="78" y="130"/>
                  </a:lnTo>
                  <a:lnTo>
                    <a:pt x="91" y="129"/>
                  </a:lnTo>
                  <a:lnTo>
                    <a:pt x="104" y="128"/>
                  </a:lnTo>
                  <a:lnTo>
                    <a:pt x="116" y="126"/>
                  </a:lnTo>
                  <a:lnTo>
                    <a:pt x="129" y="125"/>
                  </a:lnTo>
                  <a:lnTo>
                    <a:pt x="142" y="124"/>
                  </a:lnTo>
                  <a:lnTo>
                    <a:pt x="154" y="123"/>
                  </a:lnTo>
                  <a:lnTo>
                    <a:pt x="166" y="122"/>
                  </a:lnTo>
                  <a:lnTo>
                    <a:pt x="178" y="121"/>
                  </a:lnTo>
                  <a:lnTo>
                    <a:pt x="189" y="120"/>
                  </a:lnTo>
                  <a:lnTo>
                    <a:pt x="202" y="119"/>
                  </a:lnTo>
                  <a:lnTo>
                    <a:pt x="214" y="117"/>
                  </a:lnTo>
                  <a:lnTo>
                    <a:pt x="226" y="117"/>
                  </a:lnTo>
                  <a:lnTo>
                    <a:pt x="237" y="115"/>
                  </a:lnTo>
                  <a:lnTo>
                    <a:pt x="249" y="115"/>
                  </a:lnTo>
                  <a:lnTo>
                    <a:pt x="259" y="113"/>
                  </a:lnTo>
                  <a:lnTo>
                    <a:pt x="271" y="113"/>
                  </a:lnTo>
                  <a:lnTo>
                    <a:pt x="281" y="112"/>
                  </a:lnTo>
                  <a:lnTo>
                    <a:pt x="294" y="112"/>
                  </a:lnTo>
                  <a:lnTo>
                    <a:pt x="304" y="110"/>
                  </a:lnTo>
                  <a:lnTo>
                    <a:pt x="316" y="110"/>
                  </a:lnTo>
                  <a:lnTo>
                    <a:pt x="326" y="109"/>
                  </a:lnTo>
                  <a:lnTo>
                    <a:pt x="337" y="109"/>
                  </a:lnTo>
                  <a:lnTo>
                    <a:pt x="347" y="108"/>
                  </a:lnTo>
                  <a:lnTo>
                    <a:pt x="358" y="108"/>
                  </a:lnTo>
                  <a:lnTo>
                    <a:pt x="368" y="108"/>
                  </a:lnTo>
                  <a:lnTo>
                    <a:pt x="380" y="108"/>
                  </a:lnTo>
                  <a:lnTo>
                    <a:pt x="389" y="106"/>
                  </a:lnTo>
                  <a:lnTo>
                    <a:pt x="399" y="105"/>
                  </a:lnTo>
                  <a:lnTo>
                    <a:pt x="409" y="105"/>
                  </a:lnTo>
                  <a:lnTo>
                    <a:pt x="419" y="105"/>
                  </a:lnTo>
                  <a:lnTo>
                    <a:pt x="428" y="105"/>
                  </a:lnTo>
                  <a:lnTo>
                    <a:pt x="439" y="105"/>
                  </a:lnTo>
                  <a:lnTo>
                    <a:pt x="448" y="105"/>
                  </a:lnTo>
                  <a:lnTo>
                    <a:pt x="458" y="105"/>
                  </a:lnTo>
                  <a:lnTo>
                    <a:pt x="468" y="104"/>
                  </a:lnTo>
                  <a:lnTo>
                    <a:pt x="477" y="104"/>
                  </a:lnTo>
                  <a:lnTo>
                    <a:pt x="486" y="104"/>
                  </a:lnTo>
                  <a:lnTo>
                    <a:pt x="496" y="104"/>
                  </a:lnTo>
                  <a:lnTo>
                    <a:pt x="504" y="104"/>
                  </a:lnTo>
                  <a:lnTo>
                    <a:pt x="514" y="105"/>
                  </a:lnTo>
                  <a:lnTo>
                    <a:pt x="522" y="105"/>
                  </a:lnTo>
                  <a:lnTo>
                    <a:pt x="532" y="105"/>
                  </a:lnTo>
                  <a:lnTo>
                    <a:pt x="540" y="105"/>
                  </a:lnTo>
                  <a:lnTo>
                    <a:pt x="549" y="105"/>
                  </a:lnTo>
                  <a:lnTo>
                    <a:pt x="558" y="106"/>
                  </a:lnTo>
                  <a:lnTo>
                    <a:pt x="567" y="108"/>
                  </a:lnTo>
                  <a:lnTo>
                    <a:pt x="575" y="108"/>
                  </a:lnTo>
                  <a:lnTo>
                    <a:pt x="583" y="108"/>
                  </a:lnTo>
                  <a:lnTo>
                    <a:pt x="592" y="109"/>
                  </a:lnTo>
                  <a:lnTo>
                    <a:pt x="601" y="110"/>
                  </a:lnTo>
                  <a:lnTo>
                    <a:pt x="608" y="110"/>
                  </a:lnTo>
                  <a:lnTo>
                    <a:pt x="617" y="111"/>
                  </a:lnTo>
                  <a:lnTo>
                    <a:pt x="624" y="112"/>
                  </a:lnTo>
                  <a:lnTo>
                    <a:pt x="634" y="113"/>
                  </a:lnTo>
                  <a:lnTo>
                    <a:pt x="641" y="114"/>
                  </a:lnTo>
                  <a:lnTo>
                    <a:pt x="649" y="115"/>
                  </a:lnTo>
                  <a:lnTo>
                    <a:pt x="656" y="116"/>
                  </a:lnTo>
                  <a:lnTo>
                    <a:pt x="665" y="117"/>
                  </a:lnTo>
                  <a:lnTo>
                    <a:pt x="663" y="113"/>
                  </a:lnTo>
                  <a:lnTo>
                    <a:pt x="662" y="109"/>
                  </a:lnTo>
                  <a:lnTo>
                    <a:pt x="661" y="104"/>
                  </a:lnTo>
                  <a:lnTo>
                    <a:pt x="659" y="100"/>
                  </a:lnTo>
                  <a:lnTo>
                    <a:pt x="657" y="96"/>
                  </a:lnTo>
                  <a:lnTo>
                    <a:pt x="655" y="93"/>
                  </a:lnTo>
                  <a:lnTo>
                    <a:pt x="653" y="89"/>
                  </a:lnTo>
                  <a:lnTo>
                    <a:pt x="651" y="85"/>
                  </a:lnTo>
                  <a:lnTo>
                    <a:pt x="647" y="81"/>
                  </a:lnTo>
                  <a:lnTo>
                    <a:pt x="645" y="77"/>
                  </a:lnTo>
                  <a:lnTo>
                    <a:pt x="641" y="72"/>
                  </a:lnTo>
                  <a:lnTo>
                    <a:pt x="639" y="68"/>
                  </a:lnTo>
                  <a:lnTo>
                    <a:pt x="635" y="64"/>
                  </a:lnTo>
                  <a:lnTo>
                    <a:pt x="632" y="61"/>
                  </a:lnTo>
                  <a:lnTo>
                    <a:pt x="626" y="57"/>
                  </a:lnTo>
                  <a:lnTo>
                    <a:pt x="623" y="54"/>
                  </a:lnTo>
                  <a:lnTo>
                    <a:pt x="618" y="50"/>
                  </a:lnTo>
                  <a:lnTo>
                    <a:pt x="614" y="47"/>
                  </a:lnTo>
                  <a:lnTo>
                    <a:pt x="609" y="42"/>
                  </a:lnTo>
                  <a:lnTo>
                    <a:pt x="604" y="39"/>
                  </a:lnTo>
                  <a:lnTo>
                    <a:pt x="599" y="35"/>
                  </a:lnTo>
                  <a:lnTo>
                    <a:pt x="594" y="33"/>
                  </a:lnTo>
                  <a:lnTo>
                    <a:pt x="589" y="29"/>
                  </a:lnTo>
                  <a:lnTo>
                    <a:pt x="584" y="27"/>
                  </a:lnTo>
                  <a:lnTo>
                    <a:pt x="578" y="24"/>
                  </a:lnTo>
                  <a:lnTo>
                    <a:pt x="572" y="21"/>
                  </a:lnTo>
                  <a:lnTo>
                    <a:pt x="566" y="19"/>
                  </a:lnTo>
                  <a:lnTo>
                    <a:pt x="561" y="17"/>
                  </a:lnTo>
                  <a:lnTo>
                    <a:pt x="554" y="14"/>
                  </a:lnTo>
                  <a:lnTo>
                    <a:pt x="547" y="12"/>
                  </a:lnTo>
                  <a:lnTo>
                    <a:pt x="540" y="9"/>
                  </a:lnTo>
                  <a:lnTo>
                    <a:pt x="534" y="8"/>
                  </a:lnTo>
                  <a:lnTo>
                    <a:pt x="526" y="6"/>
                  </a:lnTo>
                  <a:lnTo>
                    <a:pt x="519" y="4"/>
                  </a:lnTo>
                  <a:lnTo>
                    <a:pt x="512" y="2"/>
                  </a:lnTo>
                  <a:lnTo>
                    <a:pt x="505" y="2"/>
                  </a:lnTo>
                  <a:lnTo>
                    <a:pt x="497" y="0"/>
                  </a:lnTo>
                  <a:lnTo>
                    <a:pt x="490" y="0"/>
                  </a:lnTo>
                  <a:lnTo>
                    <a:pt x="482" y="0"/>
                  </a:lnTo>
                  <a:lnTo>
                    <a:pt x="475" y="0"/>
                  </a:lnTo>
                  <a:lnTo>
                    <a:pt x="467" y="0"/>
                  </a:lnTo>
                  <a:lnTo>
                    <a:pt x="457" y="0"/>
                  </a:lnTo>
                  <a:lnTo>
                    <a:pt x="449" y="0"/>
                  </a:lnTo>
                  <a:lnTo>
                    <a:pt x="441" y="0"/>
                  </a:lnTo>
                  <a:lnTo>
                    <a:pt x="432" y="1"/>
                  </a:lnTo>
                  <a:lnTo>
                    <a:pt x="424" y="2"/>
                  </a:lnTo>
                  <a:lnTo>
                    <a:pt x="416" y="4"/>
                  </a:lnTo>
                  <a:lnTo>
                    <a:pt x="407" y="6"/>
                  </a:lnTo>
                  <a:lnTo>
                    <a:pt x="398" y="7"/>
                  </a:lnTo>
                  <a:lnTo>
                    <a:pt x="389" y="9"/>
                  </a:lnTo>
                  <a:lnTo>
                    <a:pt x="380" y="13"/>
                  </a:lnTo>
                  <a:lnTo>
                    <a:pt x="370" y="16"/>
                  </a:lnTo>
                  <a:lnTo>
                    <a:pt x="361" y="19"/>
                  </a:lnTo>
                  <a:lnTo>
                    <a:pt x="352" y="22"/>
                  </a:lnTo>
                  <a:lnTo>
                    <a:pt x="343" y="26"/>
                  </a:lnTo>
                  <a:lnTo>
                    <a:pt x="334" y="30"/>
                  </a:lnTo>
                  <a:lnTo>
                    <a:pt x="324" y="34"/>
                  </a:lnTo>
                  <a:lnTo>
                    <a:pt x="314" y="38"/>
                  </a:lnTo>
                  <a:lnTo>
                    <a:pt x="304" y="44"/>
                  </a:lnTo>
                  <a:lnTo>
                    <a:pt x="295" y="50"/>
                  </a:lnTo>
                  <a:lnTo>
                    <a:pt x="284" y="55"/>
                  </a:lnTo>
                  <a:lnTo>
                    <a:pt x="274" y="61"/>
                  </a:lnTo>
                  <a:lnTo>
                    <a:pt x="265" y="68"/>
                  </a:lnTo>
                  <a:lnTo>
                    <a:pt x="25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6" name="Freeform 11"/>
            <p:cNvSpPr>
              <a:spLocks/>
            </p:cNvSpPr>
            <p:nvPr/>
          </p:nvSpPr>
          <p:spPr bwMode="auto">
            <a:xfrm>
              <a:off x="2469" y="2320"/>
              <a:ext cx="465" cy="87"/>
            </a:xfrm>
            <a:custGeom>
              <a:avLst/>
              <a:gdLst>
                <a:gd name="T0" fmla="*/ 223 w 465"/>
                <a:gd name="T1" fmla="*/ 20 h 87"/>
                <a:gd name="T2" fmla="*/ 210 w 465"/>
                <a:gd name="T3" fmla="*/ 14 h 87"/>
                <a:gd name="T4" fmla="*/ 198 w 465"/>
                <a:gd name="T5" fmla="*/ 9 h 87"/>
                <a:gd name="T6" fmla="*/ 185 w 465"/>
                <a:gd name="T7" fmla="*/ 6 h 87"/>
                <a:gd name="T8" fmla="*/ 171 w 465"/>
                <a:gd name="T9" fmla="*/ 6 h 87"/>
                <a:gd name="T10" fmla="*/ 155 w 465"/>
                <a:gd name="T11" fmla="*/ 5 h 87"/>
                <a:gd name="T12" fmla="*/ 141 w 465"/>
                <a:gd name="T13" fmla="*/ 6 h 87"/>
                <a:gd name="T14" fmla="*/ 126 w 465"/>
                <a:gd name="T15" fmla="*/ 9 h 87"/>
                <a:gd name="T16" fmla="*/ 112 w 465"/>
                <a:gd name="T17" fmla="*/ 13 h 87"/>
                <a:gd name="T18" fmla="*/ 97 w 465"/>
                <a:gd name="T19" fmla="*/ 16 h 87"/>
                <a:gd name="T20" fmla="*/ 83 w 465"/>
                <a:gd name="T21" fmla="*/ 21 h 87"/>
                <a:gd name="T22" fmla="*/ 69 w 465"/>
                <a:gd name="T23" fmla="*/ 26 h 87"/>
                <a:gd name="T24" fmla="*/ 57 w 465"/>
                <a:gd name="T25" fmla="*/ 30 h 87"/>
                <a:gd name="T26" fmla="*/ 45 w 465"/>
                <a:gd name="T27" fmla="*/ 35 h 87"/>
                <a:gd name="T28" fmla="*/ 28 w 465"/>
                <a:gd name="T29" fmla="*/ 43 h 87"/>
                <a:gd name="T30" fmla="*/ 10 w 465"/>
                <a:gd name="T31" fmla="*/ 50 h 87"/>
                <a:gd name="T32" fmla="*/ 0 w 465"/>
                <a:gd name="T33" fmla="*/ 57 h 87"/>
                <a:gd name="T34" fmla="*/ 25 w 465"/>
                <a:gd name="T35" fmla="*/ 56 h 87"/>
                <a:gd name="T36" fmla="*/ 50 w 465"/>
                <a:gd name="T37" fmla="*/ 56 h 87"/>
                <a:gd name="T38" fmla="*/ 73 w 465"/>
                <a:gd name="T39" fmla="*/ 56 h 87"/>
                <a:gd name="T40" fmla="*/ 97 w 465"/>
                <a:gd name="T41" fmla="*/ 56 h 87"/>
                <a:gd name="T42" fmla="*/ 120 w 465"/>
                <a:gd name="T43" fmla="*/ 56 h 87"/>
                <a:gd name="T44" fmla="*/ 141 w 465"/>
                <a:gd name="T45" fmla="*/ 56 h 87"/>
                <a:gd name="T46" fmla="*/ 163 w 465"/>
                <a:gd name="T47" fmla="*/ 56 h 87"/>
                <a:gd name="T48" fmla="*/ 185 w 465"/>
                <a:gd name="T49" fmla="*/ 56 h 87"/>
                <a:gd name="T50" fmla="*/ 205 w 465"/>
                <a:gd name="T51" fmla="*/ 56 h 87"/>
                <a:gd name="T52" fmla="*/ 226 w 465"/>
                <a:gd name="T53" fmla="*/ 58 h 87"/>
                <a:gd name="T54" fmla="*/ 246 w 465"/>
                <a:gd name="T55" fmla="*/ 59 h 87"/>
                <a:gd name="T56" fmla="*/ 266 w 465"/>
                <a:gd name="T57" fmla="*/ 60 h 87"/>
                <a:gd name="T58" fmla="*/ 288 w 465"/>
                <a:gd name="T59" fmla="*/ 62 h 87"/>
                <a:gd name="T60" fmla="*/ 308 w 465"/>
                <a:gd name="T61" fmla="*/ 63 h 87"/>
                <a:gd name="T62" fmla="*/ 328 w 465"/>
                <a:gd name="T63" fmla="*/ 65 h 87"/>
                <a:gd name="T64" fmla="*/ 349 w 465"/>
                <a:gd name="T65" fmla="*/ 68 h 87"/>
                <a:gd name="T66" fmla="*/ 370 w 465"/>
                <a:gd name="T67" fmla="*/ 70 h 87"/>
                <a:gd name="T68" fmla="*/ 390 w 465"/>
                <a:gd name="T69" fmla="*/ 73 h 87"/>
                <a:gd name="T70" fmla="*/ 412 w 465"/>
                <a:gd name="T71" fmla="*/ 78 h 87"/>
                <a:gd name="T72" fmla="*/ 434 w 465"/>
                <a:gd name="T73" fmla="*/ 81 h 87"/>
                <a:gd name="T74" fmla="*/ 457 w 465"/>
                <a:gd name="T75" fmla="*/ 85 h 87"/>
                <a:gd name="T76" fmla="*/ 462 w 465"/>
                <a:gd name="T77" fmla="*/ 81 h 87"/>
                <a:gd name="T78" fmla="*/ 456 w 465"/>
                <a:gd name="T79" fmla="*/ 69 h 87"/>
                <a:gd name="T80" fmla="*/ 448 w 465"/>
                <a:gd name="T81" fmla="*/ 55 h 87"/>
                <a:gd name="T82" fmla="*/ 433 w 465"/>
                <a:gd name="T83" fmla="*/ 39 h 87"/>
                <a:gd name="T84" fmla="*/ 417 w 465"/>
                <a:gd name="T85" fmla="*/ 25 h 87"/>
                <a:gd name="T86" fmla="*/ 399 w 465"/>
                <a:gd name="T87" fmla="*/ 14 h 87"/>
                <a:gd name="T88" fmla="*/ 387 w 465"/>
                <a:gd name="T89" fmla="*/ 8 h 87"/>
                <a:gd name="T90" fmla="*/ 373 w 465"/>
                <a:gd name="T91" fmla="*/ 3 h 87"/>
                <a:gd name="T92" fmla="*/ 358 w 465"/>
                <a:gd name="T93" fmla="*/ 1 h 87"/>
                <a:gd name="T94" fmla="*/ 341 w 465"/>
                <a:gd name="T95" fmla="*/ 0 h 87"/>
                <a:gd name="T96" fmla="*/ 324 w 465"/>
                <a:gd name="T97" fmla="*/ 2 h 87"/>
                <a:gd name="T98" fmla="*/ 304 w 465"/>
                <a:gd name="T99" fmla="*/ 4 h 87"/>
                <a:gd name="T100" fmla="*/ 283 w 465"/>
                <a:gd name="T101" fmla="*/ 11 h 87"/>
                <a:gd name="T102" fmla="*/ 260 w 465"/>
                <a:gd name="T103" fmla="*/ 19 h 87"/>
                <a:gd name="T104" fmla="*/ 237 w 465"/>
                <a:gd name="T105" fmla="*/ 31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87"/>
                <a:gd name="T161" fmla="*/ 465 w 465"/>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87">
                  <a:moveTo>
                    <a:pt x="237" y="31"/>
                  </a:moveTo>
                  <a:lnTo>
                    <a:pt x="230" y="25"/>
                  </a:lnTo>
                  <a:lnTo>
                    <a:pt x="223" y="20"/>
                  </a:lnTo>
                  <a:lnTo>
                    <a:pt x="219" y="17"/>
                  </a:lnTo>
                  <a:lnTo>
                    <a:pt x="214" y="15"/>
                  </a:lnTo>
                  <a:lnTo>
                    <a:pt x="210" y="14"/>
                  </a:lnTo>
                  <a:lnTo>
                    <a:pt x="207" y="12"/>
                  </a:lnTo>
                  <a:lnTo>
                    <a:pt x="202" y="9"/>
                  </a:lnTo>
                  <a:lnTo>
                    <a:pt x="198" y="9"/>
                  </a:lnTo>
                  <a:lnTo>
                    <a:pt x="194" y="7"/>
                  </a:lnTo>
                  <a:lnTo>
                    <a:pt x="189" y="7"/>
                  </a:lnTo>
                  <a:lnTo>
                    <a:pt x="185" y="6"/>
                  </a:lnTo>
                  <a:lnTo>
                    <a:pt x="180" y="6"/>
                  </a:lnTo>
                  <a:lnTo>
                    <a:pt x="175" y="6"/>
                  </a:lnTo>
                  <a:lnTo>
                    <a:pt x="171" y="6"/>
                  </a:lnTo>
                  <a:lnTo>
                    <a:pt x="165" y="5"/>
                  </a:lnTo>
                  <a:lnTo>
                    <a:pt x="161" y="5"/>
                  </a:lnTo>
                  <a:lnTo>
                    <a:pt x="155" y="5"/>
                  </a:lnTo>
                  <a:lnTo>
                    <a:pt x="151" y="6"/>
                  </a:lnTo>
                  <a:lnTo>
                    <a:pt x="146" y="6"/>
                  </a:lnTo>
                  <a:lnTo>
                    <a:pt x="141" y="6"/>
                  </a:lnTo>
                  <a:lnTo>
                    <a:pt x="136" y="7"/>
                  </a:lnTo>
                  <a:lnTo>
                    <a:pt x="132" y="9"/>
                  </a:lnTo>
                  <a:lnTo>
                    <a:pt x="126" y="9"/>
                  </a:lnTo>
                  <a:lnTo>
                    <a:pt x="121" y="11"/>
                  </a:lnTo>
                  <a:lnTo>
                    <a:pt x="116" y="12"/>
                  </a:lnTo>
                  <a:lnTo>
                    <a:pt x="112" y="13"/>
                  </a:lnTo>
                  <a:lnTo>
                    <a:pt x="107" y="14"/>
                  </a:lnTo>
                  <a:lnTo>
                    <a:pt x="103" y="15"/>
                  </a:lnTo>
                  <a:lnTo>
                    <a:pt x="97" y="16"/>
                  </a:lnTo>
                  <a:lnTo>
                    <a:pt x="93" y="19"/>
                  </a:lnTo>
                  <a:lnTo>
                    <a:pt x="88" y="19"/>
                  </a:lnTo>
                  <a:lnTo>
                    <a:pt x="83" y="21"/>
                  </a:lnTo>
                  <a:lnTo>
                    <a:pt x="78" y="22"/>
                  </a:lnTo>
                  <a:lnTo>
                    <a:pt x="74" y="24"/>
                  </a:lnTo>
                  <a:lnTo>
                    <a:pt x="69" y="26"/>
                  </a:lnTo>
                  <a:lnTo>
                    <a:pt x="65" y="27"/>
                  </a:lnTo>
                  <a:lnTo>
                    <a:pt x="61" y="28"/>
                  </a:lnTo>
                  <a:lnTo>
                    <a:pt x="57" y="30"/>
                  </a:lnTo>
                  <a:lnTo>
                    <a:pt x="53" y="32"/>
                  </a:lnTo>
                  <a:lnTo>
                    <a:pt x="49" y="33"/>
                  </a:lnTo>
                  <a:lnTo>
                    <a:pt x="45" y="35"/>
                  </a:lnTo>
                  <a:lnTo>
                    <a:pt x="41" y="36"/>
                  </a:lnTo>
                  <a:lnTo>
                    <a:pt x="34" y="39"/>
                  </a:lnTo>
                  <a:lnTo>
                    <a:pt x="28" y="43"/>
                  </a:lnTo>
                  <a:lnTo>
                    <a:pt x="22" y="45"/>
                  </a:lnTo>
                  <a:lnTo>
                    <a:pt x="16" y="48"/>
                  </a:lnTo>
                  <a:lnTo>
                    <a:pt x="10" y="50"/>
                  </a:lnTo>
                  <a:lnTo>
                    <a:pt x="7" y="53"/>
                  </a:lnTo>
                  <a:lnTo>
                    <a:pt x="1" y="56"/>
                  </a:lnTo>
                  <a:lnTo>
                    <a:pt x="0" y="57"/>
                  </a:lnTo>
                  <a:lnTo>
                    <a:pt x="8" y="56"/>
                  </a:lnTo>
                  <a:lnTo>
                    <a:pt x="17" y="56"/>
                  </a:lnTo>
                  <a:lnTo>
                    <a:pt x="25" y="56"/>
                  </a:lnTo>
                  <a:lnTo>
                    <a:pt x="34" y="56"/>
                  </a:lnTo>
                  <a:lnTo>
                    <a:pt x="41" y="56"/>
                  </a:lnTo>
                  <a:lnTo>
                    <a:pt x="50" y="56"/>
                  </a:lnTo>
                  <a:lnTo>
                    <a:pt x="57" y="56"/>
                  </a:lnTo>
                  <a:lnTo>
                    <a:pt x="66" y="56"/>
                  </a:lnTo>
                  <a:lnTo>
                    <a:pt x="73" y="56"/>
                  </a:lnTo>
                  <a:lnTo>
                    <a:pt x="81" y="56"/>
                  </a:lnTo>
                  <a:lnTo>
                    <a:pt x="88" y="56"/>
                  </a:lnTo>
                  <a:lnTo>
                    <a:pt x="97" y="56"/>
                  </a:lnTo>
                  <a:lnTo>
                    <a:pt x="105" y="56"/>
                  </a:lnTo>
                  <a:lnTo>
                    <a:pt x="112" y="56"/>
                  </a:lnTo>
                  <a:lnTo>
                    <a:pt x="120" y="56"/>
                  </a:lnTo>
                  <a:lnTo>
                    <a:pt x="128" y="56"/>
                  </a:lnTo>
                  <a:lnTo>
                    <a:pt x="134" y="56"/>
                  </a:lnTo>
                  <a:lnTo>
                    <a:pt x="141" y="56"/>
                  </a:lnTo>
                  <a:lnTo>
                    <a:pt x="148" y="56"/>
                  </a:lnTo>
                  <a:lnTo>
                    <a:pt x="156" y="56"/>
                  </a:lnTo>
                  <a:lnTo>
                    <a:pt x="163" y="56"/>
                  </a:lnTo>
                  <a:lnTo>
                    <a:pt x="170" y="56"/>
                  </a:lnTo>
                  <a:lnTo>
                    <a:pt x="177" y="56"/>
                  </a:lnTo>
                  <a:lnTo>
                    <a:pt x="185" y="56"/>
                  </a:lnTo>
                  <a:lnTo>
                    <a:pt x="192" y="56"/>
                  </a:lnTo>
                  <a:lnTo>
                    <a:pt x="199" y="56"/>
                  </a:lnTo>
                  <a:lnTo>
                    <a:pt x="205" y="56"/>
                  </a:lnTo>
                  <a:lnTo>
                    <a:pt x="212" y="57"/>
                  </a:lnTo>
                  <a:lnTo>
                    <a:pt x="219" y="57"/>
                  </a:lnTo>
                  <a:lnTo>
                    <a:pt x="226" y="58"/>
                  </a:lnTo>
                  <a:lnTo>
                    <a:pt x="232" y="58"/>
                  </a:lnTo>
                  <a:lnTo>
                    <a:pt x="240" y="59"/>
                  </a:lnTo>
                  <a:lnTo>
                    <a:pt x="246" y="59"/>
                  </a:lnTo>
                  <a:lnTo>
                    <a:pt x="253" y="59"/>
                  </a:lnTo>
                  <a:lnTo>
                    <a:pt x="260" y="60"/>
                  </a:lnTo>
                  <a:lnTo>
                    <a:pt x="266" y="60"/>
                  </a:lnTo>
                  <a:lnTo>
                    <a:pt x="274" y="60"/>
                  </a:lnTo>
                  <a:lnTo>
                    <a:pt x="281" y="61"/>
                  </a:lnTo>
                  <a:lnTo>
                    <a:pt x="288" y="62"/>
                  </a:lnTo>
                  <a:lnTo>
                    <a:pt x="295" y="63"/>
                  </a:lnTo>
                  <a:lnTo>
                    <a:pt x="301" y="63"/>
                  </a:lnTo>
                  <a:lnTo>
                    <a:pt x="308" y="63"/>
                  </a:lnTo>
                  <a:lnTo>
                    <a:pt x="315" y="64"/>
                  </a:lnTo>
                  <a:lnTo>
                    <a:pt x="322" y="65"/>
                  </a:lnTo>
                  <a:lnTo>
                    <a:pt x="328" y="65"/>
                  </a:lnTo>
                  <a:lnTo>
                    <a:pt x="335" y="66"/>
                  </a:lnTo>
                  <a:lnTo>
                    <a:pt x="342" y="67"/>
                  </a:lnTo>
                  <a:lnTo>
                    <a:pt x="349" y="68"/>
                  </a:lnTo>
                  <a:lnTo>
                    <a:pt x="356" y="68"/>
                  </a:lnTo>
                  <a:lnTo>
                    <a:pt x="363" y="70"/>
                  </a:lnTo>
                  <a:lnTo>
                    <a:pt x="370" y="70"/>
                  </a:lnTo>
                  <a:lnTo>
                    <a:pt x="377" y="71"/>
                  </a:lnTo>
                  <a:lnTo>
                    <a:pt x="384" y="72"/>
                  </a:lnTo>
                  <a:lnTo>
                    <a:pt x="390" y="73"/>
                  </a:lnTo>
                  <a:lnTo>
                    <a:pt x="397" y="74"/>
                  </a:lnTo>
                  <a:lnTo>
                    <a:pt x="405" y="77"/>
                  </a:lnTo>
                  <a:lnTo>
                    <a:pt x="412" y="78"/>
                  </a:lnTo>
                  <a:lnTo>
                    <a:pt x="420" y="79"/>
                  </a:lnTo>
                  <a:lnTo>
                    <a:pt x="426" y="80"/>
                  </a:lnTo>
                  <a:lnTo>
                    <a:pt x="434" y="81"/>
                  </a:lnTo>
                  <a:lnTo>
                    <a:pt x="442" y="82"/>
                  </a:lnTo>
                  <a:lnTo>
                    <a:pt x="450" y="84"/>
                  </a:lnTo>
                  <a:lnTo>
                    <a:pt x="457" y="85"/>
                  </a:lnTo>
                  <a:lnTo>
                    <a:pt x="465" y="87"/>
                  </a:lnTo>
                  <a:lnTo>
                    <a:pt x="464" y="85"/>
                  </a:lnTo>
                  <a:lnTo>
                    <a:pt x="462" y="81"/>
                  </a:lnTo>
                  <a:lnTo>
                    <a:pt x="460" y="78"/>
                  </a:lnTo>
                  <a:lnTo>
                    <a:pt x="458" y="73"/>
                  </a:lnTo>
                  <a:lnTo>
                    <a:pt x="456" y="69"/>
                  </a:lnTo>
                  <a:lnTo>
                    <a:pt x="454" y="65"/>
                  </a:lnTo>
                  <a:lnTo>
                    <a:pt x="450" y="59"/>
                  </a:lnTo>
                  <a:lnTo>
                    <a:pt x="448" y="55"/>
                  </a:lnTo>
                  <a:lnTo>
                    <a:pt x="444" y="49"/>
                  </a:lnTo>
                  <a:lnTo>
                    <a:pt x="439" y="45"/>
                  </a:lnTo>
                  <a:lnTo>
                    <a:pt x="433" y="39"/>
                  </a:lnTo>
                  <a:lnTo>
                    <a:pt x="429" y="34"/>
                  </a:lnTo>
                  <a:lnTo>
                    <a:pt x="423" y="29"/>
                  </a:lnTo>
                  <a:lnTo>
                    <a:pt x="417" y="25"/>
                  </a:lnTo>
                  <a:lnTo>
                    <a:pt x="410" y="20"/>
                  </a:lnTo>
                  <a:lnTo>
                    <a:pt x="403" y="16"/>
                  </a:lnTo>
                  <a:lnTo>
                    <a:pt x="399" y="14"/>
                  </a:lnTo>
                  <a:lnTo>
                    <a:pt x="395" y="12"/>
                  </a:lnTo>
                  <a:lnTo>
                    <a:pt x="390" y="9"/>
                  </a:lnTo>
                  <a:lnTo>
                    <a:pt x="387" y="8"/>
                  </a:lnTo>
                  <a:lnTo>
                    <a:pt x="382" y="6"/>
                  </a:lnTo>
                  <a:lnTo>
                    <a:pt x="378" y="4"/>
                  </a:lnTo>
                  <a:lnTo>
                    <a:pt x="373" y="3"/>
                  </a:lnTo>
                  <a:lnTo>
                    <a:pt x="368" y="2"/>
                  </a:lnTo>
                  <a:lnTo>
                    <a:pt x="363" y="2"/>
                  </a:lnTo>
                  <a:lnTo>
                    <a:pt x="358" y="1"/>
                  </a:lnTo>
                  <a:lnTo>
                    <a:pt x="353" y="1"/>
                  </a:lnTo>
                  <a:lnTo>
                    <a:pt x="347" y="1"/>
                  </a:lnTo>
                  <a:lnTo>
                    <a:pt x="341" y="0"/>
                  </a:lnTo>
                  <a:lnTo>
                    <a:pt x="335" y="0"/>
                  </a:lnTo>
                  <a:lnTo>
                    <a:pt x="329" y="1"/>
                  </a:lnTo>
                  <a:lnTo>
                    <a:pt x="324" y="2"/>
                  </a:lnTo>
                  <a:lnTo>
                    <a:pt x="317" y="2"/>
                  </a:lnTo>
                  <a:lnTo>
                    <a:pt x="310" y="3"/>
                  </a:lnTo>
                  <a:lnTo>
                    <a:pt x="304" y="4"/>
                  </a:lnTo>
                  <a:lnTo>
                    <a:pt x="298" y="6"/>
                  </a:lnTo>
                  <a:lnTo>
                    <a:pt x="290" y="8"/>
                  </a:lnTo>
                  <a:lnTo>
                    <a:pt x="283" y="11"/>
                  </a:lnTo>
                  <a:lnTo>
                    <a:pt x="276" y="14"/>
                  </a:lnTo>
                  <a:lnTo>
                    <a:pt x="269" y="16"/>
                  </a:lnTo>
                  <a:lnTo>
                    <a:pt x="260" y="19"/>
                  </a:lnTo>
                  <a:lnTo>
                    <a:pt x="253" y="23"/>
                  </a:lnTo>
                  <a:lnTo>
                    <a:pt x="244" y="27"/>
                  </a:lnTo>
                  <a:lnTo>
                    <a:pt x="237" y="31"/>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7" name="Freeform 12"/>
            <p:cNvSpPr>
              <a:spLocks/>
            </p:cNvSpPr>
            <p:nvPr/>
          </p:nvSpPr>
          <p:spPr bwMode="auto">
            <a:xfrm>
              <a:off x="1698" y="2535"/>
              <a:ext cx="1830" cy="554"/>
            </a:xfrm>
            <a:custGeom>
              <a:avLst/>
              <a:gdLst>
                <a:gd name="T0" fmla="*/ 23 w 1830"/>
                <a:gd name="T1" fmla="*/ 67 h 554"/>
                <a:gd name="T2" fmla="*/ 71 w 1830"/>
                <a:gd name="T3" fmla="*/ 56 h 554"/>
                <a:gd name="T4" fmla="*/ 121 w 1830"/>
                <a:gd name="T5" fmla="*/ 45 h 554"/>
                <a:gd name="T6" fmla="*/ 171 w 1830"/>
                <a:gd name="T7" fmla="*/ 36 h 554"/>
                <a:gd name="T8" fmla="*/ 223 w 1830"/>
                <a:gd name="T9" fmla="*/ 29 h 554"/>
                <a:gd name="T10" fmla="*/ 275 w 1830"/>
                <a:gd name="T11" fmla="*/ 20 h 554"/>
                <a:gd name="T12" fmla="*/ 329 w 1830"/>
                <a:gd name="T13" fmla="*/ 14 h 554"/>
                <a:gd name="T14" fmla="*/ 384 w 1830"/>
                <a:gd name="T15" fmla="*/ 9 h 554"/>
                <a:gd name="T16" fmla="*/ 438 w 1830"/>
                <a:gd name="T17" fmla="*/ 5 h 554"/>
                <a:gd name="T18" fmla="*/ 494 w 1830"/>
                <a:gd name="T19" fmla="*/ 1 h 554"/>
                <a:gd name="T20" fmla="*/ 550 w 1830"/>
                <a:gd name="T21" fmla="*/ 0 h 554"/>
                <a:gd name="T22" fmla="*/ 607 w 1830"/>
                <a:gd name="T23" fmla="*/ 0 h 554"/>
                <a:gd name="T24" fmla="*/ 665 w 1830"/>
                <a:gd name="T25" fmla="*/ 0 h 554"/>
                <a:gd name="T26" fmla="*/ 723 w 1830"/>
                <a:gd name="T27" fmla="*/ 3 h 554"/>
                <a:gd name="T28" fmla="*/ 781 w 1830"/>
                <a:gd name="T29" fmla="*/ 7 h 554"/>
                <a:gd name="T30" fmla="*/ 841 w 1830"/>
                <a:gd name="T31" fmla="*/ 12 h 554"/>
                <a:gd name="T32" fmla="*/ 901 w 1830"/>
                <a:gd name="T33" fmla="*/ 19 h 554"/>
                <a:gd name="T34" fmla="*/ 960 w 1830"/>
                <a:gd name="T35" fmla="*/ 28 h 554"/>
                <a:gd name="T36" fmla="*/ 1019 w 1830"/>
                <a:gd name="T37" fmla="*/ 38 h 554"/>
                <a:gd name="T38" fmla="*/ 1079 w 1830"/>
                <a:gd name="T39" fmla="*/ 49 h 554"/>
                <a:gd name="T40" fmla="*/ 1140 w 1830"/>
                <a:gd name="T41" fmla="*/ 64 h 554"/>
                <a:gd name="T42" fmla="*/ 1200 w 1830"/>
                <a:gd name="T43" fmla="*/ 79 h 554"/>
                <a:gd name="T44" fmla="*/ 1260 w 1830"/>
                <a:gd name="T45" fmla="*/ 96 h 554"/>
                <a:gd name="T46" fmla="*/ 1322 w 1830"/>
                <a:gd name="T47" fmla="*/ 116 h 554"/>
                <a:gd name="T48" fmla="*/ 1382 w 1830"/>
                <a:gd name="T49" fmla="*/ 138 h 554"/>
                <a:gd name="T50" fmla="*/ 1442 w 1830"/>
                <a:gd name="T51" fmla="*/ 161 h 554"/>
                <a:gd name="T52" fmla="*/ 1502 w 1830"/>
                <a:gd name="T53" fmla="*/ 187 h 554"/>
                <a:gd name="T54" fmla="*/ 1563 w 1830"/>
                <a:gd name="T55" fmla="*/ 214 h 554"/>
                <a:gd name="T56" fmla="*/ 1622 w 1830"/>
                <a:gd name="T57" fmla="*/ 244 h 554"/>
                <a:gd name="T58" fmla="*/ 1682 w 1830"/>
                <a:gd name="T59" fmla="*/ 276 h 554"/>
                <a:gd name="T60" fmla="*/ 1742 w 1830"/>
                <a:gd name="T61" fmla="*/ 311 h 554"/>
                <a:gd name="T62" fmla="*/ 1801 w 1830"/>
                <a:gd name="T63" fmla="*/ 349 h 554"/>
                <a:gd name="T64" fmla="*/ 233 w 1830"/>
                <a:gd name="T65" fmla="*/ 554 h 554"/>
                <a:gd name="T66" fmla="*/ 0 w 1830"/>
                <a:gd name="T67" fmla="*/ 73 h 5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0"/>
                <a:gd name="T103" fmla="*/ 0 h 554"/>
                <a:gd name="T104" fmla="*/ 1830 w 1830"/>
                <a:gd name="T105" fmla="*/ 554 h 5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0" h="554">
                  <a:moveTo>
                    <a:pt x="0" y="73"/>
                  </a:moveTo>
                  <a:lnTo>
                    <a:pt x="23" y="67"/>
                  </a:lnTo>
                  <a:lnTo>
                    <a:pt x="48" y="61"/>
                  </a:lnTo>
                  <a:lnTo>
                    <a:pt x="71" y="56"/>
                  </a:lnTo>
                  <a:lnTo>
                    <a:pt x="96" y="50"/>
                  </a:lnTo>
                  <a:lnTo>
                    <a:pt x="121" y="45"/>
                  </a:lnTo>
                  <a:lnTo>
                    <a:pt x="146" y="40"/>
                  </a:lnTo>
                  <a:lnTo>
                    <a:pt x="171" y="36"/>
                  </a:lnTo>
                  <a:lnTo>
                    <a:pt x="198" y="33"/>
                  </a:lnTo>
                  <a:lnTo>
                    <a:pt x="223" y="29"/>
                  </a:lnTo>
                  <a:lnTo>
                    <a:pt x="249" y="24"/>
                  </a:lnTo>
                  <a:lnTo>
                    <a:pt x="275" y="20"/>
                  </a:lnTo>
                  <a:lnTo>
                    <a:pt x="302" y="17"/>
                  </a:lnTo>
                  <a:lnTo>
                    <a:pt x="329" y="14"/>
                  </a:lnTo>
                  <a:lnTo>
                    <a:pt x="356" y="11"/>
                  </a:lnTo>
                  <a:lnTo>
                    <a:pt x="384" y="9"/>
                  </a:lnTo>
                  <a:lnTo>
                    <a:pt x="411" y="7"/>
                  </a:lnTo>
                  <a:lnTo>
                    <a:pt x="438" y="5"/>
                  </a:lnTo>
                  <a:lnTo>
                    <a:pt x="466" y="3"/>
                  </a:lnTo>
                  <a:lnTo>
                    <a:pt x="494" y="1"/>
                  </a:lnTo>
                  <a:lnTo>
                    <a:pt x="522" y="0"/>
                  </a:lnTo>
                  <a:lnTo>
                    <a:pt x="550" y="0"/>
                  </a:lnTo>
                  <a:lnTo>
                    <a:pt x="578" y="0"/>
                  </a:lnTo>
                  <a:lnTo>
                    <a:pt x="607" y="0"/>
                  </a:lnTo>
                  <a:lnTo>
                    <a:pt x="637" y="0"/>
                  </a:lnTo>
                  <a:lnTo>
                    <a:pt x="665" y="0"/>
                  </a:lnTo>
                  <a:lnTo>
                    <a:pt x="693" y="2"/>
                  </a:lnTo>
                  <a:lnTo>
                    <a:pt x="723" y="3"/>
                  </a:lnTo>
                  <a:lnTo>
                    <a:pt x="752" y="5"/>
                  </a:lnTo>
                  <a:lnTo>
                    <a:pt x="781" y="7"/>
                  </a:lnTo>
                  <a:lnTo>
                    <a:pt x="812" y="9"/>
                  </a:lnTo>
                  <a:lnTo>
                    <a:pt x="841" y="12"/>
                  </a:lnTo>
                  <a:lnTo>
                    <a:pt x="871" y="16"/>
                  </a:lnTo>
                  <a:lnTo>
                    <a:pt x="901" y="19"/>
                  </a:lnTo>
                  <a:lnTo>
                    <a:pt x="930" y="24"/>
                  </a:lnTo>
                  <a:lnTo>
                    <a:pt x="960" y="28"/>
                  </a:lnTo>
                  <a:lnTo>
                    <a:pt x="990" y="33"/>
                  </a:lnTo>
                  <a:lnTo>
                    <a:pt x="1019" y="38"/>
                  </a:lnTo>
                  <a:lnTo>
                    <a:pt x="1050" y="43"/>
                  </a:lnTo>
                  <a:lnTo>
                    <a:pt x="1079" y="49"/>
                  </a:lnTo>
                  <a:lnTo>
                    <a:pt x="1110" y="57"/>
                  </a:lnTo>
                  <a:lnTo>
                    <a:pt x="1140" y="64"/>
                  </a:lnTo>
                  <a:lnTo>
                    <a:pt x="1170" y="71"/>
                  </a:lnTo>
                  <a:lnTo>
                    <a:pt x="1200" y="79"/>
                  </a:lnTo>
                  <a:lnTo>
                    <a:pt x="1231" y="88"/>
                  </a:lnTo>
                  <a:lnTo>
                    <a:pt x="1260" y="96"/>
                  </a:lnTo>
                  <a:lnTo>
                    <a:pt x="1292" y="106"/>
                  </a:lnTo>
                  <a:lnTo>
                    <a:pt x="1322" y="116"/>
                  </a:lnTo>
                  <a:lnTo>
                    <a:pt x="1352" y="127"/>
                  </a:lnTo>
                  <a:lnTo>
                    <a:pt x="1382" y="138"/>
                  </a:lnTo>
                  <a:lnTo>
                    <a:pt x="1412" y="149"/>
                  </a:lnTo>
                  <a:lnTo>
                    <a:pt x="1442" y="161"/>
                  </a:lnTo>
                  <a:lnTo>
                    <a:pt x="1473" y="173"/>
                  </a:lnTo>
                  <a:lnTo>
                    <a:pt x="1502" y="187"/>
                  </a:lnTo>
                  <a:lnTo>
                    <a:pt x="1532" y="200"/>
                  </a:lnTo>
                  <a:lnTo>
                    <a:pt x="1563" y="214"/>
                  </a:lnTo>
                  <a:lnTo>
                    <a:pt x="1593" y="230"/>
                  </a:lnTo>
                  <a:lnTo>
                    <a:pt x="1622" y="244"/>
                  </a:lnTo>
                  <a:lnTo>
                    <a:pt x="1653" y="260"/>
                  </a:lnTo>
                  <a:lnTo>
                    <a:pt x="1682" y="276"/>
                  </a:lnTo>
                  <a:lnTo>
                    <a:pt x="1712" y="295"/>
                  </a:lnTo>
                  <a:lnTo>
                    <a:pt x="1742" y="311"/>
                  </a:lnTo>
                  <a:lnTo>
                    <a:pt x="1771" y="330"/>
                  </a:lnTo>
                  <a:lnTo>
                    <a:pt x="1801" y="349"/>
                  </a:lnTo>
                  <a:lnTo>
                    <a:pt x="1830" y="369"/>
                  </a:lnTo>
                  <a:lnTo>
                    <a:pt x="233" y="554"/>
                  </a:lnTo>
                  <a:lnTo>
                    <a:pt x="0" y="73"/>
                  </a:lnTo>
                  <a:close/>
                </a:path>
              </a:pathLst>
            </a:custGeom>
            <a:solidFill>
              <a:srgbClr val="C9D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8" name="Freeform 13"/>
            <p:cNvSpPr>
              <a:spLocks/>
            </p:cNvSpPr>
            <p:nvPr/>
          </p:nvSpPr>
          <p:spPr bwMode="auto">
            <a:xfrm>
              <a:off x="1698" y="2540"/>
              <a:ext cx="1585" cy="470"/>
            </a:xfrm>
            <a:custGeom>
              <a:avLst/>
              <a:gdLst>
                <a:gd name="T0" fmla="*/ 20 w 1585"/>
                <a:gd name="T1" fmla="*/ 63 h 470"/>
                <a:gd name="T2" fmla="*/ 62 w 1585"/>
                <a:gd name="T3" fmla="*/ 54 h 470"/>
                <a:gd name="T4" fmla="*/ 103 w 1585"/>
                <a:gd name="T5" fmla="*/ 44 h 470"/>
                <a:gd name="T6" fmla="*/ 146 w 1585"/>
                <a:gd name="T7" fmla="*/ 36 h 470"/>
                <a:gd name="T8" fmla="*/ 190 w 1585"/>
                <a:gd name="T9" fmla="*/ 28 h 470"/>
                <a:gd name="T10" fmla="*/ 235 w 1585"/>
                <a:gd name="T11" fmla="*/ 21 h 470"/>
                <a:gd name="T12" fmla="*/ 282 w 1585"/>
                <a:gd name="T13" fmla="*/ 16 h 470"/>
                <a:gd name="T14" fmla="*/ 329 w 1585"/>
                <a:gd name="T15" fmla="*/ 11 h 470"/>
                <a:gd name="T16" fmla="*/ 376 w 1585"/>
                <a:gd name="T17" fmla="*/ 7 h 470"/>
                <a:gd name="T18" fmla="*/ 423 w 1585"/>
                <a:gd name="T19" fmla="*/ 3 h 470"/>
                <a:gd name="T20" fmla="*/ 472 w 1585"/>
                <a:gd name="T21" fmla="*/ 1 h 470"/>
                <a:gd name="T22" fmla="*/ 521 w 1585"/>
                <a:gd name="T23" fmla="*/ 0 h 470"/>
                <a:gd name="T24" fmla="*/ 571 w 1585"/>
                <a:gd name="T25" fmla="*/ 0 h 470"/>
                <a:gd name="T26" fmla="*/ 622 w 1585"/>
                <a:gd name="T27" fmla="*/ 1 h 470"/>
                <a:gd name="T28" fmla="*/ 672 w 1585"/>
                <a:gd name="T29" fmla="*/ 4 h 470"/>
                <a:gd name="T30" fmla="*/ 725 w 1585"/>
                <a:gd name="T31" fmla="*/ 8 h 470"/>
                <a:gd name="T32" fmla="*/ 775 w 1585"/>
                <a:gd name="T33" fmla="*/ 13 h 470"/>
                <a:gd name="T34" fmla="*/ 828 w 1585"/>
                <a:gd name="T35" fmla="*/ 19 h 470"/>
                <a:gd name="T36" fmla="*/ 880 w 1585"/>
                <a:gd name="T37" fmla="*/ 27 h 470"/>
                <a:gd name="T38" fmla="*/ 932 w 1585"/>
                <a:gd name="T39" fmla="*/ 36 h 470"/>
                <a:gd name="T40" fmla="*/ 984 w 1585"/>
                <a:gd name="T41" fmla="*/ 46 h 470"/>
                <a:gd name="T42" fmla="*/ 1036 w 1585"/>
                <a:gd name="T43" fmla="*/ 59 h 470"/>
                <a:gd name="T44" fmla="*/ 1089 w 1585"/>
                <a:gd name="T45" fmla="*/ 72 h 470"/>
                <a:gd name="T46" fmla="*/ 1143 w 1585"/>
                <a:gd name="T47" fmla="*/ 89 h 470"/>
                <a:gd name="T48" fmla="*/ 1195 w 1585"/>
                <a:gd name="T49" fmla="*/ 106 h 470"/>
                <a:gd name="T50" fmla="*/ 1247 w 1585"/>
                <a:gd name="T51" fmla="*/ 124 h 470"/>
                <a:gd name="T52" fmla="*/ 1300 w 1585"/>
                <a:gd name="T53" fmla="*/ 145 h 470"/>
                <a:gd name="T54" fmla="*/ 1352 w 1585"/>
                <a:gd name="T55" fmla="*/ 168 h 470"/>
                <a:gd name="T56" fmla="*/ 1404 w 1585"/>
                <a:gd name="T57" fmla="*/ 192 h 470"/>
                <a:gd name="T58" fmla="*/ 1456 w 1585"/>
                <a:gd name="T59" fmla="*/ 219 h 470"/>
                <a:gd name="T60" fmla="*/ 1507 w 1585"/>
                <a:gd name="T61" fmla="*/ 248 h 470"/>
                <a:gd name="T62" fmla="*/ 1560 w 1585"/>
                <a:gd name="T63" fmla="*/ 278 h 470"/>
                <a:gd name="T64" fmla="*/ 194 w 1585"/>
                <a:gd name="T65" fmla="*/ 470 h 470"/>
                <a:gd name="T66" fmla="*/ 0 w 1585"/>
                <a:gd name="T67" fmla="*/ 68 h 4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5"/>
                <a:gd name="T103" fmla="*/ 0 h 470"/>
                <a:gd name="T104" fmla="*/ 1585 w 1585"/>
                <a:gd name="T105" fmla="*/ 470 h 4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5" h="470">
                  <a:moveTo>
                    <a:pt x="0" y="68"/>
                  </a:moveTo>
                  <a:lnTo>
                    <a:pt x="20" y="63"/>
                  </a:lnTo>
                  <a:lnTo>
                    <a:pt x="41" y="58"/>
                  </a:lnTo>
                  <a:lnTo>
                    <a:pt x="62" y="54"/>
                  </a:lnTo>
                  <a:lnTo>
                    <a:pt x="82" y="48"/>
                  </a:lnTo>
                  <a:lnTo>
                    <a:pt x="103" y="44"/>
                  </a:lnTo>
                  <a:lnTo>
                    <a:pt x="125" y="39"/>
                  </a:lnTo>
                  <a:lnTo>
                    <a:pt x="146" y="36"/>
                  </a:lnTo>
                  <a:lnTo>
                    <a:pt x="169" y="33"/>
                  </a:lnTo>
                  <a:lnTo>
                    <a:pt x="190" y="28"/>
                  </a:lnTo>
                  <a:lnTo>
                    <a:pt x="213" y="25"/>
                  </a:lnTo>
                  <a:lnTo>
                    <a:pt x="235" y="21"/>
                  </a:lnTo>
                  <a:lnTo>
                    <a:pt x="258" y="19"/>
                  </a:lnTo>
                  <a:lnTo>
                    <a:pt x="282" y="16"/>
                  </a:lnTo>
                  <a:lnTo>
                    <a:pt x="305" y="13"/>
                  </a:lnTo>
                  <a:lnTo>
                    <a:pt x="329" y="11"/>
                  </a:lnTo>
                  <a:lnTo>
                    <a:pt x="352" y="9"/>
                  </a:lnTo>
                  <a:lnTo>
                    <a:pt x="376" y="7"/>
                  </a:lnTo>
                  <a:lnTo>
                    <a:pt x="400" y="5"/>
                  </a:lnTo>
                  <a:lnTo>
                    <a:pt x="423" y="3"/>
                  </a:lnTo>
                  <a:lnTo>
                    <a:pt x="448" y="2"/>
                  </a:lnTo>
                  <a:lnTo>
                    <a:pt x="472" y="1"/>
                  </a:lnTo>
                  <a:lnTo>
                    <a:pt x="496" y="0"/>
                  </a:lnTo>
                  <a:lnTo>
                    <a:pt x="521" y="0"/>
                  </a:lnTo>
                  <a:lnTo>
                    <a:pt x="547" y="0"/>
                  </a:lnTo>
                  <a:lnTo>
                    <a:pt x="571" y="0"/>
                  </a:lnTo>
                  <a:lnTo>
                    <a:pt x="596" y="0"/>
                  </a:lnTo>
                  <a:lnTo>
                    <a:pt x="622" y="1"/>
                  </a:lnTo>
                  <a:lnTo>
                    <a:pt x="647" y="3"/>
                  </a:lnTo>
                  <a:lnTo>
                    <a:pt x="672" y="4"/>
                  </a:lnTo>
                  <a:lnTo>
                    <a:pt x="698" y="6"/>
                  </a:lnTo>
                  <a:lnTo>
                    <a:pt x="725" y="8"/>
                  </a:lnTo>
                  <a:lnTo>
                    <a:pt x="750" y="11"/>
                  </a:lnTo>
                  <a:lnTo>
                    <a:pt x="775" y="13"/>
                  </a:lnTo>
                  <a:lnTo>
                    <a:pt x="802" y="16"/>
                  </a:lnTo>
                  <a:lnTo>
                    <a:pt x="828" y="19"/>
                  </a:lnTo>
                  <a:lnTo>
                    <a:pt x="853" y="24"/>
                  </a:lnTo>
                  <a:lnTo>
                    <a:pt x="880" y="27"/>
                  </a:lnTo>
                  <a:lnTo>
                    <a:pt x="906" y="31"/>
                  </a:lnTo>
                  <a:lnTo>
                    <a:pt x="932" y="36"/>
                  </a:lnTo>
                  <a:lnTo>
                    <a:pt x="959" y="42"/>
                  </a:lnTo>
                  <a:lnTo>
                    <a:pt x="984" y="46"/>
                  </a:lnTo>
                  <a:lnTo>
                    <a:pt x="1010" y="53"/>
                  </a:lnTo>
                  <a:lnTo>
                    <a:pt x="1036" y="59"/>
                  </a:lnTo>
                  <a:lnTo>
                    <a:pt x="1063" y="66"/>
                  </a:lnTo>
                  <a:lnTo>
                    <a:pt x="1089" y="72"/>
                  </a:lnTo>
                  <a:lnTo>
                    <a:pt x="1115" y="80"/>
                  </a:lnTo>
                  <a:lnTo>
                    <a:pt x="1143" y="89"/>
                  </a:lnTo>
                  <a:lnTo>
                    <a:pt x="1169" y="98"/>
                  </a:lnTo>
                  <a:lnTo>
                    <a:pt x="1195" y="106"/>
                  </a:lnTo>
                  <a:lnTo>
                    <a:pt x="1221" y="115"/>
                  </a:lnTo>
                  <a:lnTo>
                    <a:pt x="1247" y="124"/>
                  </a:lnTo>
                  <a:lnTo>
                    <a:pt x="1273" y="135"/>
                  </a:lnTo>
                  <a:lnTo>
                    <a:pt x="1300" y="145"/>
                  </a:lnTo>
                  <a:lnTo>
                    <a:pt x="1326" y="157"/>
                  </a:lnTo>
                  <a:lnTo>
                    <a:pt x="1352" y="168"/>
                  </a:lnTo>
                  <a:lnTo>
                    <a:pt x="1379" y="181"/>
                  </a:lnTo>
                  <a:lnTo>
                    <a:pt x="1404" y="192"/>
                  </a:lnTo>
                  <a:lnTo>
                    <a:pt x="1430" y="206"/>
                  </a:lnTo>
                  <a:lnTo>
                    <a:pt x="1456" y="219"/>
                  </a:lnTo>
                  <a:lnTo>
                    <a:pt x="1482" y="233"/>
                  </a:lnTo>
                  <a:lnTo>
                    <a:pt x="1507" y="248"/>
                  </a:lnTo>
                  <a:lnTo>
                    <a:pt x="1533" y="262"/>
                  </a:lnTo>
                  <a:lnTo>
                    <a:pt x="1560" y="278"/>
                  </a:lnTo>
                  <a:lnTo>
                    <a:pt x="1585" y="295"/>
                  </a:lnTo>
                  <a:lnTo>
                    <a:pt x="194" y="470"/>
                  </a:lnTo>
                  <a:lnTo>
                    <a:pt x="0" y="68"/>
                  </a:lnTo>
                  <a:close/>
                </a:path>
              </a:pathLst>
            </a:custGeom>
            <a:solidFill>
              <a:srgbClr val="D1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9" name="Freeform 14"/>
            <p:cNvSpPr>
              <a:spLocks/>
            </p:cNvSpPr>
            <p:nvPr/>
          </p:nvSpPr>
          <p:spPr bwMode="auto">
            <a:xfrm>
              <a:off x="1698" y="2546"/>
              <a:ext cx="1340" cy="385"/>
            </a:xfrm>
            <a:custGeom>
              <a:avLst/>
              <a:gdLst>
                <a:gd name="T0" fmla="*/ 16 w 1340"/>
                <a:gd name="T1" fmla="*/ 57 h 385"/>
                <a:gd name="T2" fmla="*/ 50 w 1340"/>
                <a:gd name="T3" fmla="*/ 49 h 385"/>
                <a:gd name="T4" fmla="*/ 85 w 1340"/>
                <a:gd name="T5" fmla="*/ 40 h 385"/>
                <a:gd name="T6" fmla="*/ 121 w 1340"/>
                <a:gd name="T7" fmla="*/ 34 h 385"/>
                <a:gd name="T8" fmla="*/ 158 w 1340"/>
                <a:gd name="T9" fmla="*/ 27 h 385"/>
                <a:gd name="T10" fmla="*/ 196 w 1340"/>
                <a:gd name="T11" fmla="*/ 21 h 385"/>
                <a:gd name="T12" fmla="*/ 234 w 1340"/>
                <a:gd name="T13" fmla="*/ 16 h 385"/>
                <a:gd name="T14" fmla="*/ 273 w 1340"/>
                <a:gd name="T15" fmla="*/ 12 h 385"/>
                <a:gd name="T16" fmla="*/ 313 w 1340"/>
                <a:gd name="T17" fmla="*/ 8 h 385"/>
                <a:gd name="T18" fmla="*/ 352 w 1340"/>
                <a:gd name="T19" fmla="*/ 4 h 385"/>
                <a:gd name="T20" fmla="*/ 394 w 1340"/>
                <a:gd name="T21" fmla="*/ 2 h 385"/>
                <a:gd name="T22" fmla="*/ 436 w 1340"/>
                <a:gd name="T23" fmla="*/ 1 h 385"/>
                <a:gd name="T24" fmla="*/ 478 w 1340"/>
                <a:gd name="T25" fmla="*/ 0 h 385"/>
                <a:gd name="T26" fmla="*/ 520 w 1340"/>
                <a:gd name="T27" fmla="*/ 0 h 385"/>
                <a:gd name="T28" fmla="*/ 563 w 1340"/>
                <a:gd name="T29" fmla="*/ 1 h 385"/>
                <a:gd name="T30" fmla="*/ 606 w 1340"/>
                <a:gd name="T31" fmla="*/ 3 h 385"/>
                <a:gd name="T32" fmla="*/ 650 w 1340"/>
                <a:gd name="T33" fmla="*/ 6 h 385"/>
                <a:gd name="T34" fmla="*/ 694 w 1340"/>
                <a:gd name="T35" fmla="*/ 10 h 385"/>
                <a:gd name="T36" fmla="*/ 738 w 1340"/>
                <a:gd name="T37" fmla="*/ 16 h 385"/>
                <a:gd name="T38" fmla="*/ 782 w 1340"/>
                <a:gd name="T39" fmla="*/ 22 h 385"/>
                <a:gd name="T40" fmla="*/ 827 w 1340"/>
                <a:gd name="T41" fmla="*/ 30 h 385"/>
                <a:gd name="T42" fmla="*/ 872 w 1340"/>
                <a:gd name="T43" fmla="*/ 38 h 385"/>
                <a:gd name="T44" fmla="*/ 917 w 1340"/>
                <a:gd name="T45" fmla="*/ 49 h 385"/>
                <a:gd name="T46" fmla="*/ 962 w 1340"/>
                <a:gd name="T47" fmla="*/ 61 h 385"/>
                <a:gd name="T48" fmla="*/ 1006 w 1340"/>
                <a:gd name="T49" fmla="*/ 73 h 385"/>
                <a:gd name="T50" fmla="*/ 1052 w 1340"/>
                <a:gd name="T51" fmla="*/ 88 h 385"/>
                <a:gd name="T52" fmla="*/ 1095 w 1340"/>
                <a:gd name="T53" fmla="*/ 103 h 385"/>
                <a:gd name="T54" fmla="*/ 1141 w 1340"/>
                <a:gd name="T55" fmla="*/ 120 h 385"/>
                <a:gd name="T56" fmla="*/ 1184 w 1340"/>
                <a:gd name="T57" fmla="*/ 138 h 385"/>
                <a:gd name="T58" fmla="*/ 1229 w 1340"/>
                <a:gd name="T59" fmla="*/ 160 h 385"/>
                <a:gd name="T60" fmla="*/ 1273 w 1340"/>
                <a:gd name="T61" fmla="*/ 182 h 385"/>
                <a:gd name="T62" fmla="*/ 1317 w 1340"/>
                <a:gd name="T63" fmla="*/ 207 h 385"/>
                <a:gd name="T64" fmla="*/ 155 w 1340"/>
                <a:gd name="T65" fmla="*/ 385 h 385"/>
                <a:gd name="T66" fmla="*/ 0 w 1340"/>
                <a:gd name="T67" fmla="*/ 62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0"/>
                <a:gd name="T103" fmla="*/ 0 h 385"/>
                <a:gd name="T104" fmla="*/ 1340 w 1340"/>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0" h="385">
                  <a:moveTo>
                    <a:pt x="0" y="62"/>
                  </a:moveTo>
                  <a:lnTo>
                    <a:pt x="16" y="57"/>
                  </a:lnTo>
                  <a:lnTo>
                    <a:pt x="34" y="53"/>
                  </a:lnTo>
                  <a:lnTo>
                    <a:pt x="50" y="49"/>
                  </a:lnTo>
                  <a:lnTo>
                    <a:pt x="68" y="46"/>
                  </a:lnTo>
                  <a:lnTo>
                    <a:pt x="85" y="40"/>
                  </a:lnTo>
                  <a:lnTo>
                    <a:pt x="103" y="38"/>
                  </a:lnTo>
                  <a:lnTo>
                    <a:pt x="121" y="34"/>
                  </a:lnTo>
                  <a:lnTo>
                    <a:pt x="140" y="31"/>
                  </a:lnTo>
                  <a:lnTo>
                    <a:pt x="158" y="27"/>
                  </a:lnTo>
                  <a:lnTo>
                    <a:pt x="176" y="24"/>
                  </a:lnTo>
                  <a:lnTo>
                    <a:pt x="196" y="21"/>
                  </a:lnTo>
                  <a:lnTo>
                    <a:pt x="215" y="19"/>
                  </a:lnTo>
                  <a:lnTo>
                    <a:pt x="234" y="16"/>
                  </a:lnTo>
                  <a:lnTo>
                    <a:pt x="253" y="14"/>
                  </a:lnTo>
                  <a:lnTo>
                    <a:pt x="273" y="12"/>
                  </a:lnTo>
                  <a:lnTo>
                    <a:pt x="294" y="10"/>
                  </a:lnTo>
                  <a:lnTo>
                    <a:pt x="313" y="8"/>
                  </a:lnTo>
                  <a:lnTo>
                    <a:pt x="333" y="5"/>
                  </a:lnTo>
                  <a:lnTo>
                    <a:pt x="352" y="4"/>
                  </a:lnTo>
                  <a:lnTo>
                    <a:pt x="374" y="3"/>
                  </a:lnTo>
                  <a:lnTo>
                    <a:pt x="394" y="2"/>
                  </a:lnTo>
                  <a:lnTo>
                    <a:pt x="415" y="1"/>
                  </a:lnTo>
                  <a:lnTo>
                    <a:pt x="436" y="1"/>
                  </a:lnTo>
                  <a:lnTo>
                    <a:pt x="457" y="1"/>
                  </a:lnTo>
                  <a:lnTo>
                    <a:pt x="478" y="0"/>
                  </a:lnTo>
                  <a:lnTo>
                    <a:pt x="499" y="0"/>
                  </a:lnTo>
                  <a:lnTo>
                    <a:pt x="520" y="0"/>
                  </a:lnTo>
                  <a:lnTo>
                    <a:pt x="542" y="1"/>
                  </a:lnTo>
                  <a:lnTo>
                    <a:pt x="563" y="1"/>
                  </a:lnTo>
                  <a:lnTo>
                    <a:pt x="585" y="3"/>
                  </a:lnTo>
                  <a:lnTo>
                    <a:pt x="606" y="3"/>
                  </a:lnTo>
                  <a:lnTo>
                    <a:pt x="629" y="5"/>
                  </a:lnTo>
                  <a:lnTo>
                    <a:pt x="650" y="6"/>
                  </a:lnTo>
                  <a:lnTo>
                    <a:pt x="672" y="8"/>
                  </a:lnTo>
                  <a:lnTo>
                    <a:pt x="694" y="10"/>
                  </a:lnTo>
                  <a:lnTo>
                    <a:pt x="717" y="14"/>
                  </a:lnTo>
                  <a:lnTo>
                    <a:pt x="738" y="16"/>
                  </a:lnTo>
                  <a:lnTo>
                    <a:pt x="761" y="20"/>
                  </a:lnTo>
                  <a:lnTo>
                    <a:pt x="782" y="22"/>
                  </a:lnTo>
                  <a:lnTo>
                    <a:pt x="805" y="27"/>
                  </a:lnTo>
                  <a:lnTo>
                    <a:pt x="827" y="30"/>
                  </a:lnTo>
                  <a:lnTo>
                    <a:pt x="849" y="34"/>
                  </a:lnTo>
                  <a:lnTo>
                    <a:pt x="872" y="38"/>
                  </a:lnTo>
                  <a:lnTo>
                    <a:pt x="894" y="44"/>
                  </a:lnTo>
                  <a:lnTo>
                    <a:pt x="917" y="49"/>
                  </a:lnTo>
                  <a:lnTo>
                    <a:pt x="939" y="55"/>
                  </a:lnTo>
                  <a:lnTo>
                    <a:pt x="962" y="61"/>
                  </a:lnTo>
                  <a:lnTo>
                    <a:pt x="985" y="67"/>
                  </a:lnTo>
                  <a:lnTo>
                    <a:pt x="1006" y="73"/>
                  </a:lnTo>
                  <a:lnTo>
                    <a:pt x="1028" y="81"/>
                  </a:lnTo>
                  <a:lnTo>
                    <a:pt x="1052" y="88"/>
                  </a:lnTo>
                  <a:lnTo>
                    <a:pt x="1074" y="95"/>
                  </a:lnTo>
                  <a:lnTo>
                    <a:pt x="1095" y="103"/>
                  </a:lnTo>
                  <a:lnTo>
                    <a:pt x="1117" y="112"/>
                  </a:lnTo>
                  <a:lnTo>
                    <a:pt x="1141" y="120"/>
                  </a:lnTo>
                  <a:lnTo>
                    <a:pt x="1163" y="130"/>
                  </a:lnTo>
                  <a:lnTo>
                    <a:pt x="1184" y="138"/>
                  </a:lnTo>
                  <a:lnTo>
                    <a:pt x="1208" y="150"/>
                  </a:lnTo>
                  <a:lnTo>
                    <a:pt x="1229" y="160"/>
                  </a:lnTo>
                  <a:lnTo>
                    <a:pt x="1251" y="171"/>
                  </a:lnTo>
                  <a:lnTo>
                    <a:pt x="1273" y="182"/>
                  </a:lnTo>
                  <a:lnTo>
                    <a:pt x="1296" y="194"/>
                  </a:lnTo>
                  <a:lnTo>
                    <a:pt x="1317" y="207"/>
                  </a:lnTo>
                  <a:lnTo>
                    <a:pt x="1340" y="219"/>
                  </a:lnTo>
                  <a:lnTo>
                    <a:pt x="155" y="385"/>
                  </a:lnTo>
                  <a:lnTo>
                    <a:pt x="0" y="62"/>
                  </a:lnTo>
                  <a:close/>
                </a:path>
              </a:pathLst>
            </a:custGeom>
            <a:solidFill>
              <a:srgbClr val="DBEB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0" name="Freeform 15"/>
            <p:cNvSpPr>
              <a:spLocks/>
            </p:cNvSpPr>
            <p:nvPr/>
          </p:nvSpPr>
          <p:spPr bwMode="auto">
            <a:xfrm>
              <a:off x="1698" y="2550"/>
              <a:ext cx="1095" cy="301"/>
            </a:xfrm>
            <a:custGeom>
              <a:avLst/>
              <a:gdLst>
                <a:gd name="T0" fmla="*/ 13 w 1095"/>
                <a:gd name="T1" fmla="*/ 53 h 301"/>
                <a:gd name="T2" fmla="*/ 40 w 1095"/>
                <a:gd name="T3" fmla="*/ 47 h 301"/>
                <a:gd name="T4" fmla="*/ 67 w 1095"/>
                <a:gd name="T5" fmla="*/ 41 h 301"/>
                <a:gd name="T6" fmla="*/ 96 w 1095"/>
                <a:gd name="T7" fmla="*/ 34 h 301"/>
                <a:gd name="T8" fmla="*/ 126 w 1095"/>
                <a:gd name="T9" fmla="*/ 29 h 301"/>
                <a:gd name="T10" fmla="*/ 155 w 1095"/>
                <a:gd name="T11" fmla="*/ 24 h 301"/>
                <a:gd name="T12" fmla="*/ 186 w 1095"/>
                <a:gd name="T13" fmla="*/ 20 h 301"/>
                <a:gd name="T14" fmla="*/ 218 w 1095"/>
                <a:gd name="T15" fmla="*/ 16 h 301"/>
                <a:gd name="T16" fmla="*/ 250 w 1095"/>
                <a:gd name="T17" fmla="*/ 12 h 301"/>
                <a:gd name="T18" fmla="*/ 284 w 1095"/>
                <a:gd name="T19" fmla="*/ 9 h 301"/>
                <a:gd name="T20" fmla="*/ 316 w 1095"/>
                <a:gd name="T21" fmla="*/ 4 h 301"/>
                <a:gd name="T22" fmla="*/ 349 w 1095"/>
                <a:gd name="T23" fmla="*/ 2 h 301"/>
                <a:gd name="T24" fmla="*/ 384 w 1095"/>
                <a:gd name="T25" fmla="*/ 1 h 301"/>
                <a:gd name="T26" fmla="*/ 419 w 1095"/>
                <a:gd name="T27" fmla="*/ 0 h 301"/>
                <a:gd name="T28" fmla="*/ 455 w 1095"/>
                <a:gd name="T29" fmla="*/ 0 h 301"/>
                <a:gd name="T30" fmla="*/ 490 w 1095"/>
                <a:gd name="T31" fmla="*/ 1 h 301"/>
                <a:gd name="T32" fmla="*/ 525 w 1095"/>
                <a:gd name="T33" fmla="*/ 1 h 301"/>
                <a:gd name="T34" fmla="*/ 562 w 1095"/>
                <a:gd name="T35" fmla="*/ 3 h 301"/>
                <a:gd name="T36" fmla="*/ 597 w 1095"/>
                <a:gd name="T37" fmla="*/ 6 h 301"/>
                <a:gd name="T38" fmla="*/ 634 w 1095"/>
                <a:gd name="T39" fmla="*/ 11 h 301"/>
                <a:gd name="T40" fmla="*/ 671 w 1095"/>
                <a:gd name="T41" fmla="*/ 15 h 301"/>
                <a:gd name="T42" fmla="*/ 708 w 1095"/>
                <a:gd name="T43" fmla="*/ 20 h 301"/>
                <a:gd name="T44" fmla="*/ 745 w 1095"/>
                <a:gd name="T45" fmla="*/ 27 h 301"/>
                <a:gd name="T46" fmla="*/ 781 w 1095"/>
                <a:gd name="T47" fmla="*/ 34 h 301"/>
                <a:gd name="T48" fmla="*/ 819 w 1095"/>
                <a:gd name="T49" fmla="*/ 44 h 301"/>
                <a:gd name="T50" fmla="*/ 855 w 1095"/>
                <a:gd name="T51" fmla="*/ 52 h 301"/>
                <a:gd name="T52" fmla="*/ 893 w 1095"/>
                <a:gd name="T53" fmla="*/ 62 h 301"/>
                <a:gd name="T54" fmla="*/ 930 w 1095"/>
                <a:gd name="T55" fmla="*/ 75 h 301"/>
                <a:gd name="T56" fmla="*/ 967 w 1095"/>
                <a:gd name="T57" fmla="*/ 88 h 301"/>
                <a:gd name="T58" fmla="*/ 1003 w 1095"/>
                <a:gd name="T59" fmla="*/ 102 h 301"/>
                <a:gd name="T60" fmla="*/ 1040 w 1095"/>
                <a:gd name="T61" fmla="*/ 118 h 301"/>
                <a:gd name="T62" fmla="*/ 1076 w 1095"/>
                <a:gd name="T63" fmla="*/ 134 h 301"/>
                <a:gd name="T64" fmla="*/ 119 w 1095"/>
                <a:gd name="T65" fmla="*/ 301 h 301"/>
                <a:gd name="T66" fmla="*/ 0 w 1095"/>
                <a:gd name="T67" fmla="*/ 58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5"/>
                <a:gd name="T103" fmla="*/ 0 h 301"/>
                <a:gd name="T104" fmla="*/ 1095 w 1095"/>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5" h="301">
                  <a:moveTo>
                    <a:pt x="0" y="58"/>
                  </a:moveTo>
                  <a:lnTo>
                    <a:pt x="13" y="53"/>
                  </a:lnTo>
                  <a:lnTo>
                    <a:pt x="27" y="51"/>
                  </a:lnTo>
                  <a:lnTo>
                    <a:pt x="40" y="47"/>
                  </a:lnTo>
                  <a:lnTo>
                    <a:pt x="54" y="44"/>
                  </a:lnTo>
                  <a:lnTo>
                    <a:pt x="67" y="41"/>
                  </a:lnTo>
                  <a:lnTo>
                    <a:pt x="82" y="38"/>
                  </a:lnTo>
                  <a:lnTo>
                    <a:pt x="96" y="34"/>
                  </a:lnTo>
                  <a:lnTo>
                    <a:pt x="112" y="32"/>
                  </a:lnTo>
                  <a:lnTo>
                    <a:pt x="126" y="29"/>
                  </a:lnTo>
                  <a:lnTo>
                    <a:pt x="141" y="27"/>
                  </a:lnTo>
                  <a:lnTo>
                    <a:pt x="155" y="24"/>
                  </a:lnTo>
                  <a:lnTo>
                    <a:pt x="171" y="22"/>
                  </a:lnTo>
                  <a:lnTo>
                    <a:pt x="186" y="20"/>
                  </a:lnTo>
                  <a:lnTo>
                    <a:pt x="203" y="18"/>
                  </a:lnTo>
                  <a:lnTo>
                    <a:pt x="218" y="16"/>
                  </a:lnTo>
                  <a:lnTo>
                    <a:pt x="235" y="14"/>
                  </a:lnTo>
                  <a:lnTo>
                    <a:pt x="250" y="12"/>
                  </a:lnTo>
                  <a:lnTo>
                    <a:pt x="266" y="10"/>
                  </a:lnTo>
                  <a:lnTo>
                    <a:pt x="284" y="9"/>
                  </a:lnTo>
                  <a:lnTo>
                    <a:pt x="300" y="6"/>
                  </a:lnTo>
                  <a:lnTo>
                    <a:pt x="316" y="4"/>
                  </a:lnTo>
                  <a:lnTo>
                    <a:pt x="333" y="4"/>
                  </a:lnTo>
                  <a:lnTo>
                    <a:pt x="349" y="2"/>
                  </a:lnTo>
                  <a:lnTo>
                    <a:pt x="368" y="2"/>
                  </a:lnTo>
                  <a:lnTo>
                    <a:pt x="384" y="1"/>
                  </a:lnTo>
                  <a:lnTo>
                    <a:pt x="402" y="0"/>
                  </a:lnTo>
                  <a:lnTo>
                    <a:pt x="419" y="0"/>
                  </a:lnTo>
                  <a:lnTo>
                    <a:pt x="436" y="0"/>
                  </a:lnTo>
                  <a:lnTo>
                    <a:pt x="455" y="0"/>
                  </a:lnTo>
                  <a:lnTo>
                    <a:pt x="473" y="0"/>
                  </a:lnTo>
                  <a:lnTo>
                    <a:pt x="490" y="1"/>
                  </a:lnTo>
                  <a:lnTo>
                    <a:pt x="508" y="1"/>
                  </a:lnTo>
                  <a:lnTo>
                    <a:pt x="525" y="1"/>
                  </a:lnTo>
                  <a:lnTo>
                    <a:pt x="544" y="2"/>
                  </a:lnTo>
                  <a:lnTo>
                    <a:pt x="562" y="3"/>
                  </a:lnTo>
                  <a:lnTo>
                    <a:pt x="580" y="5"/>
                  </a:lnTo>
                  <a:lnTo>
                    <a:pt x="597" y="6"/>
                  </a:lnTo>
                  <a:lnTo>
                    <a:pt x="617" y="9"/>
                  </a:lnTo>
                  <a:lnTo>
                    <a:pt x="634" y="11"/>
                  </a:lnTo>
                  <a:lnTo>
                    <a:pt x="653" y="13"/>
                  </a:lnTo>
                  <a:lnTo>
                    <a:pt x="671" y="15"/>
                  </a:lnTo>
                  <a:lnTo>
                    <a:pt x="689" y="17"/>
                  </a:lnTo>
                  <a:lnTo>
                    <a:pt x="708" y="20"/>
                  </a:lnTo>
                  <a:lnTo>
                    <a:pt x="727" y="23"/>
                  </a:lnTo>
                  <a:lnTo>
                    <a:pt x="745" y="27"/>
                  </a:lnTo>
                  <a:lnTo>
                    <a:pt x="763" y="30"/>
                  </a:lnTo>
                  <a:lnTo>
                    <a:pt x="781" y="34"/>
                  </a:lnTo>
                  <a:lnTo>
                    <a:pt x="801" y="38"/>
                  </a:lnTo>
                  <a:lnTo>
                    <a:pt x="819" y="44"/>
                  </a:lnTo>
                  <a:lnTo>
                    <a:pt x="837" y="48"/>
                  </a:lnTo>
                  <a:lnTo>
                    <a:pt x="855" y="52"/>
                  </a:lnTo>
                  <a:lnTo>
                    <a:pt x="875" y="58"/>
                  </a:lnTo>
                  <a:lnTo>
                    <a:pt x="893" y="62"/>
                  </a:lnTo>
                  <a:lnTo>
                    <a:pt x="912" y="68"/>
                  </a:lnTo>
                  <a:lnTo>
                    <a:pt x="930" y="75"/>
                  </a:lnTo>
                  <a:lnTo>
                    <a:pt x="948" y="82"/>
                  </a:lnTo>
                  <a:lnTo>
                    <a:pt x="967" y="88"/>
                  </a:lnTo>
                  <a:lnTo>
                    <a:pt x="985" y="95"/>
                  </a:lnTo>
                  <a:lnTo>
                    <a:pt x="1003" y="102"/>
                  </a:lnTo>
                  <a:lnTo>
                    <a:pt x="1022" y="110"/>
                  </a:lnTo>
                  <a:lnTo>
                    <a:pt x="1040" y="118"/>
                  </a:lnTo>
                  <a:lnTo>
                    <a:pt x="1059" y="126"/>
                  </a:lnTo>
                  <a:lnTo>
                    <a:pt x="1076" y="134"/>
                  </a:lnTo>
                  <a:lnTo>
                    <a:pt x="1095" y="145"/>
                  </a:lnTo>
                  <a:lnTo>
                    <a:pt x="119" y="301"/>
                  </a:lnTo>
                  <a:lnTo>
                    <a:pt x="0" y="58"/>
                  </a:lnTo>
                  <a:close/>
                </a:path>
              </a:pathLst>
            </a:custGeom>
            <a:solidFill>
              <a:srgbClr val="E3F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1" name="Freeform 16"/>
            <p:cNvSpPr>
              <a:spLocks/>
            </p:cNvSpPr>
            <p:nvPr/>
          </p:nvSpPr>
          <p:spPr bwMode="auto">
            <a:xfrm>
              <a:off x="1698" y="2551"/>
              <a:ext cx="850" cy="221"/>
            </a:xfrm>
            <a:custGeom>
              <a:avLst/>
              <a:gdLst>
                <a:gd name="T0" fmla="*/ 9 w 850"/>
                <a:gd name="T1" fmla="*/ 54 h 221"/>
                <a:gd name="T2" fmla="*/ 30 w 850"/>
                <a:gd name="T3" fmla="*/ 49 h 221"/>
                <a:gd name="T4" fmla="*/ 50 w 850"/>
                <a:gd name="T5" fmla="*/ 44 h 221"/>
                <a:gd name="T6" fmla="*/ 71 w 850"/>
                <a:gd name="T7" fmla="*/ 40 h 221"/>
                <a:gd name="T8" fmla="*/ 93 w 850"/>
                <a:gd name="T9" fmla="*/ 35 h 221"/>
                <a:gd name="T10" fmla="*/ 116 w 850"/>
                <a:gd name="T11" fmla="*/ 31 h 221"/>
                <a:gd name="T12" fmla="*/ 139 w 850"/>
                <a:gd name="T13" fmla="*/ 26 h 221"/>
                <a:gd name="T14" fmla="*/ 163 w 850"/>
                <a:gd name="T15" fmla="*/ 22 h 221"/>
                <a:gd name="T16" fmla="*/ 187 w 850"/>
                <a:gd name="T17" fmla="*/ 19 h 221"/>
                <a:gd name="T18" fmla="*/ 213 w 850"/>
                <a:gd name="T19" fmla="*/ 15 h 221"/>
                <a:gd name="T20" fmla="*/ 238 w 850"/>
                <a:gd name="T21" fmla="*/ 12 h 221"/>
                <a:gd name="T22" fmla="*/ 264 w 850"/>
                <a:gd name="T23" fmla="*/ 9 h 221"/>
                <a:gd name="T24" fmla="*/ 291 w 850"/>
                <a:gd name="T25" fmla="*/ 5 h 221"/>
                <a:gd name="T26" fmla="*/ 318 w 850"/>
                <a:gd name="T27" fmla="*/ 3 h 221"/>
                <a:gd name="T28" fmla="*/ 345 w 850"/>
                <a:gd name="T29" fmla="*/ 2 h 221"/>
                <a:gd name="T30" fmla="*/ 373 w 850"/>
                <a:gd name="T31" fmla="*/ 1 h 221"/>
                <a:gd name="T32" fmla="*/ 400 w 850"/>
                <a:gd name="T33" fmla="*/ 0 h 221"/>
                <a:gd name="T34" fmla="*/ 428 w 850"/>
                <a:gd name="T35" fmla="*/ 0 h 221"/>
                <a:gd name="T36" fmla="*/ 457 w 850"/>
                <a:gd name="T37" fmla="*/ 0 h 221"/>
                <a:gd name="T38" fmla="*/ 486 w 850"/>
                <a:gd name="T39" fmla="*/ 0 h 221"/>
                <a:gd name="T40" fmla="*/ 514 w 850"/>
                <a:gd name="T41" fmla="*/ 2 h 221"/>
                <a:gd name="T42" fmla="*/ 544 w 850"/>
                <a:gd name="T43" fmla="*/ 4 h 221"/>
                <a:gd name="T44" fmla="*/ 573 w 850"/>
                <a:gd name="T45" fmla="*/ 8 h 221"/>
                <a:gd name="T46" fmla="*/ 602 w 850"/>
                <a:gd name="T47" fmla="*/ 12 h 221"/>
                <a:gd name="T48" fmla="*/ 631 w 850"/>
                <a:gd name="T49" fmla="*/ 15 h 221"/>
                <a:gd name="T50" fmla="*/ 660 w 850"/>
                <a:gd name="T51" fmla="*/ 20 h 221"/>
                <a:gd name="T52" fmla="*/ 690 w 850"/>
                <a:gd name="T53" fmla="*/ 25 h 221"/>
                <a:gd name="T54" fmla="*/ 720 w 850"/>
                <a:gd name="T55" fmla="*/ 31 h 221"/>
                <a:gd name="T56" fmla="*/ 748 w 850"/>
                <a:gd name="T57" fmla="*/ 40 h 221"/>
                <a:gd name="T58" fmla="*/ 777 w 850"/>
                <a:gd name="T59" fmla="*/ 48 h 221"/>
                <a:gd name="T60" fmla="*/ 807 w 850"/>
                <a:gd name="T61" fmla="*/ 57 h 221"/>
                <a:gd name="T62" fmla="*/ 836 w 850"/>
                <a:gd name="T63" fmla="*/ 66 h 221"/>
                <a:gd name="T64" fmla="*/ 79 w 850"/>
                <a:gd name="T65" fmla="*/ 221 h 221"/>
                <a:gd name="T66" fmla="*/ 0 w 850"/>
                <a:gd name="T67" fmla="*/ 57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0"/>
                <a:gd name="T103" fmla="*/ 0 h 221"/>
                <a:gd name="T104" fmla="*/ 850 w 850"/>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0" h="221">
                  <a:moveTo>
                    <a:pt x="0" y="57"/>
                  </a:moveTo>
                  <a:lnTo>
                    <a:pt x="9" y="54"/>
                  </a:lnTo>
                  <a:lnTo>
                    <a:pt x="19" y="52"/>
                  </a:lnTo>
                  <a:lnTo>
                    <a:pt x="30" y="49"/>
                  </a:lnTo>
                  <a:lnTo>
                    <a:pt x="40" y="47"/>
                  </a:lnTo>
                  <a:lnTo>
                    <a:pt x="50" y="44"/>
                  </a:lnTo>
                  <a:lnTo>
                    <a:pt x="60" y="42"/>
                  </a:lnTo>
                  <a:lnTo>
                    <a:pt x="71" y="40"/>
                  </a:lnTo>
                  <a:lnTo>
                    <a:pt x="82" y="37"/>
                  </a:lnTo>
                  <a:lnTo>
                    <a:pt x="93" y="35"/>
                  </a:lnTo>
                  <a:lnTo>
                    <a:pt x="104" y="33"/>
                  </a:lnTo>
                  <a:lnTo>
                    <a:pt x="116" y="31"/>
                  </a:lnTo>
                  <a:lnTo>
                    <a:pt x="128" y="28"/>
                  </a:lnTo>
                  <a:lnTo>
                    <a:pt x="139" y="26"/>
                  </a:lnTo>
                  <a:lnTo>
                    <a:pt x="151" y="24"/>
                  </a:lnTo>
                  <a:lnTo>
                    <a:pt x="163" y="22"/>
                  </a:lnTo>
                  <a:lnTo>
                    <a:pt x="176" y="21"/>
                  </a:lnTo>
                  <a:lnTo>
                    <a:pt x="187" y="19"/>
                  </a:lnTo>
                  <a:lnTo>
                    <a:pt x="200" y="17"/>
                  </a:lnTo>
                  <a:lnTo>
                    <a:pt x="213" y="15"/>
                  </a:lnTo>
                  <a:lnTo>
                    <a:pt x="226" y="14"/>
                  </a:lnTo>
                  <a:lnTo>
                    <a:pt x="238" y="12"/>
                  </a:lnTo>
                  <a:lnTo>
                    <a:pt x="251" y="10"/>
                  </a:lnTo>
                  <a:lnTo>
                    <a:pt x="264" y="9"/>
                  </a:lnTo>
                  <a:lnTo>
                    <a:pt x="277" y="8"/>
                  </a:lnTo>
                  <a:lnTo>
                    <a:pt x="291" y="5"/>
                  </a:lnTo>
                  <a:lnTo>
                    <a:pt x="304" y="5"/>
                  </a:lnTo>
                  <a:lnTo>
                    <a:pt x="318" y="3"/>
                  </a:lnTo>
                  <a:lnTo>
                    <a:pt x="331" y="3"/>
                  </a:lnTo>
                  <a:lnTo>
                    <a:pt x="345" y="2"/>
                  </a:lnTo>
                  <a:lnTo>
                    <a:pt x="358" y="1"/>
                  </a:lnTo>
                  <a:lnTo>
                    <a:pt x="373" y="1"/>
                  </a:lnTo>
                  <a:lnTo>
                    <a:pt x="387" y="1"/>
                  </a:lnTo>
                  <a:lnTo>
                    <a:pt x="400" y="0"/>
                  </a:lnTo>
                  <a:lnTo>
                    <a:pt x="414" y="0"/>
                  </a:lnTo>
                  <a:lnTo>
                    <a:pt x="428" y="0"/>
                  </a:lnTo>
                  <a:lnTo>
                    <a:pt x="443" y="0"/>
                  </a:lnTo>
                  <a:lnTo>
                    <a:pt x="457" y="0"/>
                  </a:lnTo>
                  <a:lnTo>
                    <a:pt x="471" y="0"/>
                  </a:lnTo>
                  <a:lnTo>
                    <a:pt x="486" y="0"/>
                  </a:lnTo>
                  <a:lnTo>
                    <a:pt x="500" y="2"/>
                  </a:lnTo>
                  <a:lnTo>
                    <a:pt x="514" y="2"/>
                  </a:lnTo>
                  <a:lnTo>
                    <a:pt x="529" y="3"/>
                  </a:lnTo>
                  <a:lnTo>
                    <a:pt x="544" y="4"/>
                  </a:lnTo>
                  <a:lnTo>
                    <a:pt x="558" y="7"/>
                  </a:lnTo>
                  <a:lnTo>
                    <a:pt x="573" y="8"/>
                  </a:lnTo>
                  <a:lnTo>
                    <a:pt x="587" y="10"/>
                  </a:lnTo>
                  <a:lnTo>
                    <a:pt x="602" y="12"/>
                  </a:lnTo>
                  <a:lnTo>
                    <a:pt x="617" y="14"/>
                  </a:lnTo>
                  <a:lnTo>
                    <a:pt x="631" y="15"/>
                  </a:lnTo>
                  <a:lnTo>
                    <a:pt x="646" y="17"/>
                  </a:lnTo>
                  <a:lnTo>
                    <a:pt x="660" y="20"/>
                  </a:lnTo>
                  <a:lnTo>
                    <a:pt x="675" y="23"/>
                  </a:lnTo>
                  <a:lnTo>
                    <a:pt x="690" y="25"/>
                  </a:lnTo>
                  <a:lnTo>
                    <a:pt x="705" y="28"/>
                  </a:lnTo>
                  <a:lnTo>
                    <a:pt x="720" y="31"/>
                  </a:lnTo>
                  <a:lnTo>
                    <a:pt x="734" y="35"/>
                  </a:lnTo>
                  <a:lnTo>
                    <a:pt x="748" y="40"/>
                  </a:lnTo>
                  <a:lnTo>
                    <a:pt x="763" y="43"/>
                  </a:lnTo>
                  <a:lnTo>
                    <a:pt x="777" y="48"/>
                  </a:lnTo>
                  <a:lnTo>
                    <a:pt x="793" y="52"/>
                  </a:lnTo>
                  <a:lnTo>
                    <a:pt x="807" y="57"/>
                  </a:lnTo>
                  <a:lnTo>
                    <a:pt x="821" y="61"/>
                  </a:lnTo>
                  <a:lnTo>
                    <a:pt x="836" y="66"/>
                  </a:lnTo>
                  <a:lnTo>
                    <a:pt x="850" y="74"/>
                  </a:lnTo>
                  <a:lnTo>
                    <a:pt x="79" y="221"/>
                  </a:lnTo>
                  <a:lnTo>
                    <a:pt x="0" y="57"/>
                  </a:lnTo>
                  <a:close/>
                </a:path>
              </a:pathLst>
            </a:custGeom>
            <a:solidFill>
              <a:srgbClr val="EBF7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2" name="Freeform 17"/>
            <p:cNvSpPr>
              <a:spLocks/>
            </p:cNvSpPr>
            <p:nvPr/>
          </p:nvSpPr>
          <p:spPr bwMode="auto">
            <a:xfrm>
              <a:off x="1698" y="2540"/>
              <a:ext cx="605" cy="152"/>
            </a:xfrm>
            <a:custGeom>
              <a:avLst/>
              <a:gdLst>
                <a:gd name="T0" fmla="*/ 6 w 605"/>
                <a:gd name="T1" fmla="*/ 64 h 152"/>
                <a:gd name="T2" fmla="*/ 18 w 605"/>
                <a:gd name="T3" fmla="*/ 61 h 152"/>
                <a:gd name="T4" fmla="*/ 32 w 605"/>
                <a:gd name="T5" fmla="*/ 57 h 152"/>
                <a:gd name="T6" fmla="*/ 46 w 605"/>
                <a:gd name="T7" fmla="*/ 54 h 152"/>
                <a:gd name="T8" fmla="*/ 60 w 605"/>
                <a:gd name="T9" fmla="*/ 51 h 152"/>
                <a:gd name="T10" fmla="*/ 75 w 605"/>
                <a:gd name="T11" fmla="*/ 46 h 152"/>
                <a:gd name="T12" fmla="*/ 91 w 605"/>
                <a:gd name="T13" fmla="*/ 43 h 152"/>
                <a:gd name="T14" fmla="*/ 108 w 605"/>
                <a:gd name="T15" fmla="*/ 40 h 152"/>
                <a:gd name="T16" fmla="*/ 126 w 605"/>
                <a:gd name="T17" fmla="*/ 37 h 152"/>
                <a:gd name="T18" fmla="*/ 142 w 605"/>
                <a:gd name="T19" fmla="*/ 33 h 152"/>
                <a:gd name="T20" fmla="*/ 160 w 605"/>
                <a:gd name="T21" fmla="*/ 30 h 152"/>
                <a:gd name="T22" fmla="*/ 178 w 605"/>
                <a:gd name="T23" fmla="*/ 26 h 152"/>
                <a:gd name="T24" fmla="*/ 197 w 605"/>
                <a:gd name="T25" fmla="*/ 23 h 152"/>
                <a:gd name="T26" fmla="*/ 216 w 605"/>
                <a:gd name="T27" fmla="*/ 20 h 152"/>
                <a:gd name="T28" fmla="*/ 235 w 605"/>
                <a:gd name="T29" fmla="*/ 16 h 152"/>
                <a:gd name="T30" fmla="*/ 255 w 605"/>
                <a:gd name="T31" fmla="*/ 14 h 152"/>
                <a:gd name="T32" fmla="*/ 275 w 605"/>
                <a:gd name="T33" fmla="*/ 11 h 152"/>
                <a:gd name="T34" fmla="*/ 295 w 605"/>
                <a:gd name="T35" fmla="*/ 9 h 152"/>
                <a:gd name="T36" fmla="*/ 316 w 605"/>
                <a:gd name="T37" fmla="*/ 7 h 152"/>
                <a:gd name="T38" fmla="*/ 337 w 605"/>
                <a:gd name="T39" fmla="*/ 4 h 152"/>
                <a:gd name="T40" fmla="*/ 358 w 605"/>
                <a:gd name="T41" fmla="*/ 3 h 152"/>
                <a:gd name="T42" fmla="*/ 380 w 605"/>
                <a:gd name="T43" fmla="*/ 2 h 152"/>
                <a:gd name="T44" fmla="*/ 400 w 605"/>
                <a:gd name="T45" fmla="*/ 1 h 152"/>
                <a:gd name="T46" fmla="*/ 422 w 605"/>
                <a:gd name="T47" fmla="*/ 1 h 152"/>
                <a:gd name="T48" fmla="*/ 443 w 605"/>
                <a:gd name="T49" fmla="*/ 0 h 152"/>
                <a:gd name="T50" fmla="*/ 465 w 605"/>
                <a:gd name="T51" fmla="*/ 0 h 152"/>
                <a:gd name="T52" fmla="*/ 486 w 605"/>
                <a:gd name="T53" fmla="*/ 1 h 152"/>
                <a:gd name="T54" fmla="*/ 507 w 605"/>
                <a:gd name="T55" fmla="*/ 2 h 152"/>
                <a:gd name="T56" fmla="*/ 529 w 605"/>
                <a:gd name="T57" fmla="*/ 4 h 152"/>
                <a:gd name="T58" fmla="*/ 551 w 605"/>
                <a:gd name="T59" fmla="*/ 6 h 152"/>
                <a:gd name="T60" fmla="*/ 572 w 605"/>
                <a:gd name="T61" fmla="*/ 9 h 152"/>
                <a:gd name="T62" fmla="*/ 594 w 605"/>
                <a:gd name="T63" fmla="*/ 12 h 152"/>
                <a:gd name="T64" fmla="*/ 41 w 605"/>
                <a:gd name="T65" fmla="*/ 152 h 152"/>
                <a:gd name="T66" fmla="*/ 0 w 605"/>
                <a:gd name="T67" fmla="*/ 66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5"/>
                <a:gd name="T103" fmla="*/ 0 h 152"/>
                <a:gd name="T104" fmla="*/ 605 w 605"/>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5" h="152">
                  <a:moveTo>
                    <a:pt x="0" y="66"/>
                  </a:moveTo>
                  <a:lnTo>
                    <a:pt x="6" y="64"/>
                  </a:lnTo>
                  <a:lnTo>
                    <a:pt x="12" y="63"/>
                  </a:lnTo>
                  <a:lnTo>
                    <a:pt x="18" y="61"/>
                  </a:lnTo>
                  <a:lnTo>
                    <a:pt x="25" y="59"/>
                  </a:lnTo>
                  <a:lnTo>
                    <a:pt x="32" y="57"/>
                  </a:lnTo>
                  <a:lnTo>
                    <a:pt x="39" y="56"/>
                  </a:lnTo>
                  <a:lnTo>
                    <a:pt x="46" y="54"/>
                  </a:lnTo>
                  <a:lnTo>
                    <a:pt x="53" y="53"/>
                  </a:lnTo>
                  <a:lnTo>
                    <a:pt x="60" y="51"/>
                  </a:lnTo>
                  <a:lnTo>
                    <a:pt x="68" y="48"/>
                  </a:lnTo>
                  <a:lnTo>
                    <a:pt x="75" y="46"/>
                  </a:lnTo>
                  <a:lnTo>
                    <a:pt x="84" y="45"/>
                  </a:lnTo>
                  <a:lnTo>
                    <a:pt x="91" y="43"/>
                  </a:lnTo>
                  <a:lnTo>
                    <a:pt x="100" y="42"/>
                  </a:lnTo>
                  <a:lnTo>
                    <a:pt x="108" y="40"/>
                  </a:lnTo>
                  <a:lnTo>
                    <a:pt x="117" y="39"/>
                  </a:lnTo>
                  <a:lnTo>
                    <a:pt x="126" y="37"/>
                  </a:lnTo>
                  <a:lnTo>
                    <a:pt x="134" y="35"/>
                  </a:lnTo>
                  <a:lnTo>
                    <a:pt x="142" y="33"/>
                  </a:lnTo>
                  <a:lnTo>
                    <a:pt x="151" y="32"/>
                  </a:lnTo>
                  <a:lnTo>
                    <a:pt x="160" y="30"/>
                  </a:lnTo>
                  <a:lnTo>
                    <a:pt x="169" y="28"/>
                  </a:lnTo>
                  <a:lnTo>
                    <a:pt x="178" y="26"/>
                  </a:lnTo>
                  <a:lnTo>
                    <a:pt x="187" y="25"/>
                  </a:lnTo>
                  <a:lnTo>
                    <a:pt x="197" y="23"/>
                  </a:lnTo>
                  <a:lnTo>
                    <a:pt x="207" y="21"/>
                  </a:lnTo>
                  <a:lnTo>
                    <a:pt x="216" y="20"/>
                  </a:lnTo>
                  <a:lnTo>
                    <a:pt x="226" y="19"/>
                  </a:lnTo>
                  <a:lnTo>
                    <a:pt x="235" y="16"/>
                  </a:lnTo>
                  <a:lnTo>
                    <a:pt x="245" y="15"/>
                  </a:lnTo>
                  <a:lnTo>
                    <a:pt x="255" y="14"/>
                  </a:lnTo>
                  <a:lnTo>
                    <a:pt x="265" y="13"/>
                  </a:lnTo>
                  <a:lnTo>
                    <a:pt x="275" y="11"/>
                  </a:lnTo>
                  <a:lnTo>
                    <a:pt x="286" y="10"/>
                  </a:lnTo>
                  <a:lnTo>
                    <a:pt x="295" y="9"/>
                  </a:lnTo>
                  <a:lnTo>
                    <a:pt x="306" y="8"/>
                  </a:lnTo>
                  <a:lnTo>
                    <a:pt x="316" y="7"/>
                  </a:lnTo>
                  <a:lnTo>
                    <a:pt x="327" y="6"/>
                  </a:lnTo>
                  <a:lnTo>
                    <a:pt x="337" y="4"/>
                  </a:lnTo>
                  <a:lnTo>
                    <a:pt x="347" y="4"/>
                  </a:lnTo>
                  <a:lnTo>
                    <a:pt x="358" y="3"/>
                  </a:lnTo>
                  <a:lnTo>
                    <a:pt x="369" y="2"/>
                  </a:lnTo>
                  <a:lnTo>
                    <a:pt x="380" y="2"/>
                  </a:lnTo>
                  <a:lnTo>
                    <a:pt x="390" y="2"/>
                  </a:lnTo>
                  <a:lnTo>
                    <a:pt x="400" y="1"/>
                  </a:lnTo>
                  <a:lnTo>
                    <a:pt x="411" y="1"/>
                  </a:lnTo>
                  <a:lnTo>
                    <a:pt x="422" y="1"/>
                  </a:lnTo>
                  <a:lnTo>
                    <a:pt x="433" y="1"/>
                  </a:lnTo>
                  <a:lnTo>
                    <a:pt x="443" y="0"/>
                  </a:lnTo>
                  <a:lnTo>
                    <a:pt x="455" y="0"/>
                  </a:lnTo>
                  <a:lnTo>
                    <a:pt x="465" y="0"/>
                  </a:lnTo>
                  <a:lnTo>
                    <a:pt x="476" y="1"/>
                  </a:lnTo>
                  <a:lnTo>
                    <a:pt x="486" y="1"/>
                  </a:lnTo>
                  <a:lnTo>
                    <a:pt x="497" y="1"/>
                  </a:lnTo>
                  <a:lnTo>
                    <a:pt x="507" y="2"/>
                  </a:lnTo>
                  <a:lnTo>
                    <a:pt x="519" y="3"/>
                  </a:lnTo>
                  <a:lnTo>
                    <a:pt x="529" y="4"/>
                  </a:lnTo>
                  <a:lnTo>
                    <a:pt x="540" y="5"/>
                  </a:lnTo>
                  <a:lnTo>
                    <a:pt x="551" y="6"/>
                  </a:lnTo>
                  <a:lnTo>
                    <a:pt x="562" y="7"/>
                  </a:lnTo>
                  <a:lnTo>
                    <a:pt x="572" y="9"/>
                  </a:lnTo>
                  <a:lnTo>
                    <a:pt x="583" y="10"/>
                  </a:lnTo>
                  <a:lnTo>
                    <a:pt x="594" y="12"/>
                  </a:lnTo>
                  <a:lnTo>
                    <a:pt x="605" y="14"/>
                  </a:lnTo>
                  <a:lnTo>
                    <a:pt x="41" y="152"/>
                  </a:lnTo>
                  <a:lnTo>
                    <a:pt x="0" y="66"/>
                  </a:lnTo>
                  <a:close/>
                </a:path>
              </a:pathLst>
            </a:custGeom>
            <a:solidFill>
              <a:srgbClr val="F2F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3" name="Freeform 18"/>
            <p:cNvSpPr>
              <a:spLocks/>
            </p:cNvSpPr>
            <p:nvPr/>
          </p:nvSpPr>
          <p:spPr bwMode="auto">
            <a:xfrm>
              <a:off x="2775" y="2866"/>
              <a:ext cx="338" cy="199"/>
            </a:xfrm>
            <a:custGeom>
              <a:avLst/>
              <a:gdLst>
                <a:gd name="T0" fmla="*/ 0 w 338"/>
                <a:gd name="T1" fmla="*/ 0 h 199"/>
                <a:gd name="T2" fmla="*/ 5 w 338"/>
                <a:gd name="T3" fmla="*/ 5 h 199"/>
                <a:gd name="T4" fmla="*/ 10 w 338"/>
                <a:gd name="T5" fmla="*/ 11 h 199"/>
                <a:gd name="T6" fmla="*/ 15 w 338"/>
                <a:gd name="T7" fmla="*/ 17 h 199"/>
                <a:gd name="T8" fmla="*/ 20 w 338"/>
                <a:gd name="T9" fmla="*/ 23 h 199"/>
                <a:gd name="T10" fmla="*/ 24 w 338"/>
                <a:gd name="T11" fmla="*/ 28 h 199"/>
                <a:gd name="T12" fmla="*/ 29 w 338"/>
                <a:gd name="T13" fmla="*/ 34 h 199"/>
                <a:gd name="T14" fmla="*/ 33 w 338"/>
                <a:gd name="T15" fmla="*/ 39 h 199"/>
                <a:gd name="T16" fmla="*/ 38 w 338"/>
                <a:gd name="T17" fmla="*/ 46 h 199"/>
                <a:gd name="T18" fmla="*/ 42 w 338"/>
                <a:gd name="T19" fmla="*/ 51 h 199"/>
                <a:gd name="T20" fmla="*/ 47 w 338"/>
                <a:gd name="T21" fmla="*/ 57 h 199"/>
                <a:gd name="T22" fmla="*/ 51 w 338"/>
                <a:gd name="T23" fmla="*/ 62 h 199"/>
                <a:gd name="T24" fmla="*/ 55 w 338"/>
                <a:gd name="T25" fmla="*/ 68 h 199"/>
                <a:gd name="T26" fmla="*/ 60 w 338"/>
                <a:gd name="T27" fmla="*/ 73 h 199"/>
                <a:gd name="T28" fmla="*/ 64 w 338"/>
                <a:gd name="T29" fmla="*/ 78 h 199"/>
                <a:gd name="T30" fmla="*/ 68 w 338"/>
                <a:gd name="T31" fmla="*/ 85 h 199"/>
                <a:gd name="T32" fmla="*/ 73 w 338"/>
                <a:gd name="T33" fmla="*/ 91 h 199"/>
                <a:gd name="T34" fmla="*/ 76 w 338"/>
                <a:gd name="T35" fmla="*/ 96 h 199"/>
                <a:gd name="T36" fmla="*/ 80 w 338"/>
                <a:gd name="T37" fmla="*/ 102 h 199"/>
                <a:gd name="T38" fmla="*/ 84 w 338"/>
                <a:gd name="T39" fmla="*/ 107 h 199"/>
                <a:gd name="T40" fmla="*/ 89 w 338"/>
                <a:gd name="T41" fmla="*/ 114 h 199"/>
                <a:gd name="T42" fmla="*/ 93 w 338"/>
                <a:gd name="T43" fmla="*/ 121 h 199"/>
                <a:gd name="T44" fmla="*/ 97 w 338"/>
                <a:gd name="T45" fmla="*/ 127 h 199"/>
                <a:gd name="T46" fmla="*/ 101 w 338"/>
                <a:gd name="T47" fmla="*/ 133 h 199"/>
                <a:gd name="T48" fmla="*/ 106 w 338"/>
                <a:gd name="T49" fmla="*/ 139 h 199"/>
                <a:gd name="T50" fmla="*/ 110 w 338"/>
                <a:gd name="T51" fmla="*/ 147 h 199"/>
                <a:gd name="T52" fmla="*/ 114 w 338"/>
                <a:gd name="T53" fmla="*/ 153 h 199"/>
                <a:gd name="T54" fmla="*/ 118 w 338"/>
                <a:gd name="T55" fmla="*/ 160 h 199"/>
                <a:gd name="T56" fmla="*/ 123 w 338"/>
                <a:gd name="T57" fmla="*/ 168 h 199"/>
                <a:gd name="T58" fmla="*/ 127 w 338"/>
                <a:gd name="T59" fmla="*/ 174 h 199"/>
                <a:gd name="T60" fmla="*/ 134 w 338"/>
                <a:gd name="T61" fmla="*/ 183 h 199"/>
                <a:gd name="T62" fmla="*/ 136 w 338"/>
                <a:gd name="T63" fmla="*/ 187 h 199"/>
                <a:gd name="T64" fmla="*/ 139 w 338"/>
                <a:gd name="T65" fmla="*/ 191 h 199"/>
                <a:gd name="T66" fmla="*/ 142 w 338"/>
                <a:gd name="T67" fmla="*/ 195 h 199"/>
                <a:gd name="T68" fmla="*/ 144 w 338"/>
                <a:gd name="T69" fmla="*/ 199 h 199"/>
                <a:gd name="T70" fmla="*/ 338 w 338"/>
                <a:gd name="T71" fmla="*/ 182 h 199"/>
                <a:gd name="T72" fmla="*/ 0 w 338"/>
                <a:gd name="T73" fmla="*/ 0 h 199"/>
                <a:gd name="T74" fmla="*/ 0 w 338"/>
                <a:gd name="T75" fmla="*/ 0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
                <a:gd name="T115" fmla="*/ 0 h 199"/>
                <a:gd name="T116" fmla="*/ 338 w 338"/>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 h="199">
                  <a:moveTo>
                    <a:pt x="0" y="0"/>
                  </a:moveTo>
                  <a:lnTo>
                    <a:pt x="5" y="5"/>
                  </a:lnTo>
                  <a:lnTo>
                    <a:pt x="10" y="11"/>
                  </a:lnTo>
                  <a:lnTo>
                    <a:pt x="15" y="17"/>
                  </a:lnTo>
                  <a:lnTo>
                    <a:pt x="20" y="23"/>
                  </a:lnTo>
                  <a:lnTo>
                    <a:pt x="24" y="28"/>
                  </a:lnTo>
                  <a:lnTo>
                    <a:pt x="29" y="34"/>
                  </a:lnTo>
                  <a:lnTo>
                    <a:pt x="33" y="39"/>
                  </a:lnTo>
                  <a:lnTo>
                    <a:pt x="38" y="46"/>
                  </a:lnTo>
                  <a:lnTo>
                    <a:pt x="42" y="51"/>
                  </a:lnTo>
                  <a:lnTo>
                    <a:pt x="47" y="57"/>
                  </a:lnTo>
                  <a:lnTo>
                    <a:pt x="51" y="62"/>
                  </a:lnTo>
                  <a:lnTo>
                    <a:pt x="55" y="68"/>
                  </a:lnTo>
                  <a:lnTo>
                    <a:pt x="60" y="73"/>
                  </a:lnTo>
                  <a:lnTo>
                    <a:pt x="64" y="78"/>
                  </a:lnTo>
                  <a:lnTo>
                    <a:pt x="68" y="85"/>
                  </a:lnTo>
                  <a:lnTo>
                    <a:pt x="73" y="91"/>
                  </a:lnTo>
                  <a:lnTo>
                    <a:pt x="76" y="96"/>
                  </a:lnTo>
                  <a:lnTo>
                    <a:pt x="80" y="102"/>
                  </a:lnTo>
                  <a:lnTo>
                    <a:pt x="84" y="107"/>
                  </a:lnTo>
                  <a:lnTo>
                    <a:pt x="89" y="114"/>
                  </a:lnTo>
                  <a:lnTo>
                    <a:pt x="93" y="121"/>
                  </a:lnTo>
                  <a:lnTo>
                    <a:pt x="97" y="127"/>
                  </a:lnTo>
                  <a:lnTo>
                    <a:pt x="101" y="133"/>
                  </a:lnTo>
                  <a:lnTo>
                    <a:pt x="106" y="139"/>
                  </a:lnTo>
                  <a:lnTo>
                    <a:pt x="110" y="147"/>
                  </a:lnTo>
                  <a:lnTo>
                    <a:pt x="114" y="153"/>
                  </a:lnTo>
                  <a:lnTo>
                    <a:pt x="118" y="160"/>
                  </a:lnTo>
                  <a:lnTo>
                    <a:pt x="123" y="168"/>
                  </a:lnTo>
                  <a:lnTo>
                    <a:pt x="127" y="174"/>
                  </a:lnTo>
                  <a:lnTo>
                    <a:pt x="134" y="183"/>
                  </a:lnTo>
                  <a:lnTo>
                    <a:pt x="136" y="187"/>
                  </a:lnTo>
                  <a:lnTo>
                    <a:pt x="139" y="191"/>
                  </a:lnTo>
                  <a:lnTo>
                    <a:pt x="142" y="195"/>
                  </a:lnTo>
                  <a:lnTo>
                    <a:pt x="144" y="199"/>
                  </a:lnTo>
                  <a:lnTo>
                    <a:pt x="338" y="182"/>
                  </a:lnTo>
                  <a:lnTo>
                    <a:pt x="0" y="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4" name="Freeform 19"/>
            <p:cNvSpPr>
              <a:spLocks/>
            </p:cNvSpPr>
            <p:nvPr/>
          </p:nvSpPr>
          <p:spPr bwMode="auto">
            <a:xfrm>
              <a:off x="2647" y="2016"/>
              <a:ext cx="21" cy="30"/>
            </a:xfrm>
            <a:custGeom>
              <a:avLst/>
              <a:gdLst>
                <a:gd name="T0" fmla="*/ 16 w 21"/>
                <a:gd name="T1" fmla="*/ 30 h 30"/>
                <a:gd name="T2" fmla="*/ 0 w 21"/>
                <a:gd name="T3" fmla="*/ 19 h 30"/>
                <a:gd name="T4" fmla="*/ 4 w 21"/>
                <a:gd name="T5" fmla="*/ 0 h 30"/>
                <a:gd name="T6" fmla="*/ 10 w 21"/>
                <a:gd name="T7" fmla="*/ 1 h 30"/>
                <a:gd name="T8" fmla="*/ 9 w 21"/>
                <a:gd name="T9" fmla="*/ 12 h 30"/>
                <a:gd name="T10" fmla="*/ 21 w 21"/>
                <a:gd name="T11" fmla="*/ 19 h 30"/>
                <a:gd name="T12" fmla="*/ 16 w 21"/>
                <a:gd name="T13" fmla="*/ 30 h 30"/>
                <a:gd name="T14" fmla="*/ 16 w 21"/>
                <a:gd name="T15" fmla="*/ 30 h 3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0"/>
                <a:gd name="T26" fmla="*/ 21 w 21"/>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0">
                  <a:moveTo>
                    <a:pt x="16" y="30"/>
                  </a:moveTo>
                  <a:lnTo>
                    <a:pt x="0" y="19"/>
                  </a:lnTo>
                  <a:lnTo>
                    <a:pt x="4" y="0"/>
                  </a:lnTo>
                  <a:lnTo>
                    <a:pt x="10" y="1"/>
                  </a:lnTo>
                  <a:lnTo>
                    <a:pt x="9" y="12"/>
                  </a:lnTo>
                  <a:lnTo>
                    <a:pt x="21" y="19"/>
                  </a:lnTo>
                  <a:lnTo>
                    <a:pt x="1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5" name="Freeform 20"/>
            <p:cNvSpPr>
              <a:spLocks/>
            </p:cNvSpPr>
            <p:nvPr/>
          </p:nvSpPr>
          <p:spPr bwMode="auto">
            <a:xfrm>
              <a:off x="2016" y="2022"/>
              <a:ext cx="754" cy="804"/>
            </a:xfrm>
            <a:custGeom>
              <a:avLst/>
              <a:gdLst>
                <a:gd name="T0" fmla="*/ 685 w 754"/>
                <a:gd name="T1" fmla="*/ 42 h 804"/>
                <a:gd name="T2" fmla="*/ 706 w 754"/>
                <a:gd name="T3" fmla="*/ 70 h 804"/>
                <a:gd name="T4" fmla="*/ 725 w 754"/>
                <a:gd name="T5" fmla="*/ 107 h 804"/>
                <a:gd name="T6" fmla="*/ 734 w 754"/>
                <a:gd name="T7" fmla="*/ 150 h 804"/>
                <a:gd name="T8" fmla="*/ 725 w 754"/>
                <a:gd name="T9" fmla="*/ 195 h 804"/>
                <a:gd name="T10" fmla="*/ 697 w 754"/>
                <a:gd name="T11" fmla="*/ 230 h 804"/>
                <a:gd name="T12" fmla="*/ 663 w 754"/>
                <a:gd name="T13" fmla="*/ 249 h 804"/>
                <a:gd name="T14" fmla="*/ 629 w 754"/>
                <a:gd name="T15" fmla="*/ 253 h 804"/>
                <a:gd name="T16" fmla="*/ 600 w 754"/>
                <a:gd name="T17" fmla="*/ 251 h 804"/>
                <a:gd name="T18" fmla="*/ 588 w 754"/>
                <a:gd name="T19" fmla="*/ 266 h 804"/>
                <a:gd name="T20" fmla="*/ 580 w 754"/>
                <a:gd name="T21" fmla="*/ 301 h 804"/>
                <a:gd name="T22" fmla="*/ 566 w 754"/>
                <a:gd name="T23" fmla="*/ 336 h 804"/>
                <a:gd name="T24" fmla="*/ 548 w 754"/>
                <a:gd name="T25" fmla="*/ 369 h 804"/>
                <a:gd name="T26" fmla="*/ 530 w 754"/>
                <a:gd name="T27" fmla="*/ 399 h 804"/>
                <a:gd name="T28" fmla="*/ 468 w 754"/>
                <a:gd name="T29" fmla="*/ 420 h 804"/>
                <a:gd name="T30" fmla="*/ 750 w 754"/>
                <a:gd name="T31" fmla="*/ 803 h 804"/>
                <a:gd name="T32" fmla="*/ 722 w 754"/>
                <a:gd name="T33" fmla="*/ 799 h 804"/>
                <a:gd name="T34" fmla="*/ 697 w 754"/>
                <a:gd name="T35" fmla="*/ 795 h 804"/>
                <a:gd name="T36" fmla="*/ 670 w 754"/>
                <a:gd name="T37" fmla="*/ 787 h 804"/>
                <a:gd name="T38" fmla="*/ 638 w 754"/>
                <a:gd name="T39" fmla="*/ 778 h 804"/>
                <a:gd name="T40" fmla="*/ 603 w 754"/>
                <a:gd name="T41" fmla="*/ 767 h 804"/>
                <a:gd name="T42" fmla="*/ 569 w 754"/>
                <a:gd name="T43" fmla="*/ 752 h 804"/>
                <a:gd name="T44" fmla="*/ 532 w 754"/>
                <a:gd name="T45" fmla="*/ 735 h 804"/>
                <a:gd name="T46" fmla="*/ 498 w 754"/>
                <a:gd name="T47" fmla="*/ 714 h 804"/>
                <a:gd name="T48" fmla="*/ 469 w 754"/>
                <a:gd name="T49" fmla="*/ 689 h 804"/>
                <a:gd name="T50" fmla="*/ 445 w 754"/>
                <a:gd name="T51" fmla="*/ 666 h 804"/>
                <a:gd name="T52" fmla="*/ 423 w 754"/>
                <a:gd name="T53" fmla="*/ 639 h 804"/>
                <a:gd name="T54" fmla="*/ 403 w 754"/>
                <a:gd name="T55" fmla="*/ 608 h 804"/>
                <a:gd name="T56" fmla="*/ 381 w 754"/>
                <a:gd name="T57" fmla="*/ 565 h 804"/>
                <a:gd name="T58" fmla="*/ 367 w 754"/>
                <a:gd name="T59" fmla="*/ 531 h 804"/>
                <a:gd name="T60" fmla="*/ 363 w 754"/>
                <a:gd name="T61" fmla="*/ 511 h 804"/>
                <a:gd name="T62" fmla="*/ 5 w 754"/>
                <a:gd name="T63" fmla="*/ 734 h 804"/>
                <a:gd name="T64" fmla="*/ 19 w 754"/>
                <a:gd name="T65" fmla="*/ 677 h 804"/>
                <a:gd name="T66" fmla="*/ 40 w 754"/>
                <a:gd name="T67" fmla="*/ 625 h 804"/>
                <a:gd name="T68" fmla="*/ 65 w 754"/>
                <a:gd name="T69" fmla="*/ 578 h 804"/>
                <a:gd name="T70" fmla="*/ 93 w 754"/>
                <a:gd name="T71" fmla="*/ 537 h 804"/>
                <a:gd name="T72" fmla="*/ 127 w 754"/>
                <a:gd name="T73" fmla="*/ 499 h 804"/>
                <a:gd name="T74" fmla="*/ 164 w 754"/>
                <a:gd name="T75" fmla="*/ 464 h 804"/>
                <a:gd name="T76" fmla="*/ 203 w 754"/>
                <a:gd name="T77" fmla="*/ 436 h 804"/>
                <a:gd name="T78" fmla="*/ 246 w 754"/>
                <a:gd name="T79" fmla="*/ 410 h 804"/>
                <a:gd name="T80" fmla="*/ 290 w 754"/>
                <a:gd name="T81" fmla="*/ 387 h 804"/>
                <a:gd name="T82" fmla="*/ 337 w 754"/>
                <a:gd name="T83" fmla="*/ 367 h 804"/>
                <a:gd name="T84" fmla="*/ 418 w 754"/>
                <a:gd name="T85" fmla="*/ 237 h 804"/>
                <a:gd name="T86" fmla="*/ 389 w 754"/>
                <a:gd name="T87" fmla="*/ 247 h 804"/>
                <a:gd name="T88" fmla="*/ 357 w 754"/>
                <a:gd name="T89" fmla="*/ 253 h 804"/>
                <a:gd name="T90" fmla="*/ 322 w 754"/>
                <a:gd name="T91" fmla="*/ 258 h 804"/>
                <a:gd name="T92" fmla="*/ 280 w 754"/>
                <a:gd name="T93" fmla="*/ 257 h 804"/>
                <a:gd name="T94" fmla="*/ 238 w 754"/>
                <a:gd name="T95" fmla="*/ 249 h 804"/>
                <a:gd name="T96" fmla="*/ 198 w 754"/>
                <a:gd name="T97" fmla="*/ 235 h 804"/>
                <a:gd name="T98" fmla="*/ 167 w 754"/>
                <a:gd name="T99" fmla="*/ 222 h 804"/>
                <a:gd name="T100" fmla="*/ 140 w 754"/>
                <a:gd name="T101" fmla="*/ 208 h 804"/>
                <a:gd name="T102" fmla="*/ 358 w 754"/>
                <a:gd name="T103" fmla="*/ 181 h 804"/>
                <a:gd name="T104" fmla="*/ 416 w 754"/>
                <a:gd name="T105" fmla="*/ 160 h 804"/>
                <a:gd name="T106" fmla="*/ 469 w 754"/>
                <a:gd name="T107" fmla="*/ 145 h 804"/>
                <a:gd name="T108" fmla="*/ 514 w 754"/>
                <a:gd name="T109" fmla="*/ 138 h 804"/>
                <a:gd name="T110" fmla="*/ 555 w 754"/>
                <a:gd name="T111" fmla="*/ 136 h 804"/>
                <a:gd name="T112" fmla="*/ 589 w 754"/>
                <a:gd name="T113" fmla="*/ 138 h 804"/>
                <a:gd name="T114" fmla="*/ 616 w 754"/>
                <a:gd name="T115" fmla="*/ 142 h 804"/>
                <a:gd name="T116" fmla="*/ 653 w 754"/>
                <a:gd name="T117" fmla="*/ 153 h 804"/>
                <a:gd name="T118" fmla="*/ 649 w 754"/>
                <a:gd name="T119" fmla="*/ 12 h 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4"/>
                <a:gd name="T181" fmla="*/ 0 h 804"/>
                <a:gd name="T182" fmla="*/ 754 w 754"/>
                <a:gd name="T183" fmla="*/ 804 h 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4" h="804">
                  <a:moveTo>
                    <a:pt x="670" y="26"/>
                  </a:moveTo>
                  <a:lnTo>
                    <a:pt x="670" y="27"/>
                  </a:lnTo>
                  <a:lnTo>
                    <a:pt x="673" y="29"/>
                  </a:lnTo>
                  <a:lnTo>
                    <a:pt x="677" y="33"/>
                  </a:lnTo>
                  <a:lnTo>
                    <a:pt x="683" y="39"/>
                  </a:lnTo>
                  <a:lnTo>
                    <a:pt x="685" y="42"/>
                  </a:lnTo>
                  <a:lnTo>
                    <a:pt x="688" y="46"/>
                  </a:lnTo>
                  <a:lnTo>
                    <a:pt x="692" y="51"/>
                  </a:lnTo>
                  <a:lnTo>
                    <a:pt x="695" y="56"/>
                  </a:lnTo>
                  <a:lnTo>
                    <a:pt x="699" y="60"/>
                  </a:lnTo>
                  <a:lnTo>
                    <a:pt x="702" y="65"/>
                  </a:lnTo>
                  <a:lnTo>
                    <a:pt x="706" y="70"/>
                  </a:lnTo>
                  <a:lnTo>
                    <a:pt x="710" y="76"/>
                  </a:lnTo>
                  <a:lnTo>
                    <a:pt x="713" y="82"/>
                  </a:lnTo>
                  <a:lnTo>
                    <a:pt x="715" y="88"/>
                  </a:lnTo>
                  <a:lnTo>
                    <a:pt x="718" y="94"/>
                  </a:lnTo>
                  <a:lnTo>
                    <a:pt x="722" y="101"/>
                  </a:lnTo>
                  <a:lnTo>
                    <a:pt x="725" y="107"/>
                  </a:lnTo>
                  <a:lnTo>
                    <a:pt x="727" y="113"/>
                  </a:lnTo>
                  <a:lnTo>
                    <a:pt x="729" y="121"/>
                  </a:lnTo>
                  <a:lnTo>
                    <a:pt x="732" y="129"/>
                  </a:lnTo>
                  <a:lnTo>
                    <a:pt x="732" y="135"/>
                  </a:lnTo>
                  <a:lnTo>
                    <a:pt x="734" y="142"/>
                  </a:lnTo>
                  <a:lnTo>
                    <a:pt x="734" y="150"/>
                  </a:lnTo>
                  <a:lnTo>
                    <a:pt x="734" y="157"/>
                  </a:lnTo>
                  <a:lnTo>
                    <a:pt x="733" y="164"/>
                  </a:lnTo>
                  <a:lnTo>
                    <a:pt x="732" y="172"/>
                  </a:lnTo>
                  <a:lnTo>
                    <a:pt x="730" y="180"/>
                  </a:lnTo>
                  <a:lnTo>
                    <a:pt x="729" y="188"/>
                  </a:lnTo>
                  <a:lnTo>
                    <a:pt x="725" y="195"/>
                  </a:lnTo>
                  <a:lnTo>
                    <a:pt x="721" y="202"/>
                  </a:lnTo>
                  <a:lnTo>
                    <a:pt x="716" y="208"/>
                  </a:lnTo>
                  <a:lnTo>
                    <a:pt x="712" y="216"/>
                  </a:lnTo>
                  <a:lnTo>
                    <a:pt x="707" y="221"/>
                  </a:lnTo>
                  <a:lnTo>
                    <a:pt x="702" y="226"/>
                  </a:lnTo>
                  <a:lnTo>
                    <a:pt x="697" y="230"/>
                  </a:lnTo>
                  <a:lnTo>
                    <a:pt x="692" y="234"/>
                  </a:lnTo>
                  <a:lnTo>
                    <a:pt x="686" y="237"/>
                  </a:lnTo>
                  <a:lnTo>
                    <a:pt x="681" y="241"/>
                  </a:lnTo>
                  <a:lnTo>
                    <a:pt x="675" y="244"/>
                  </a:lnTo>
                  <a:lnTo>
                    <a:pt x="670" y="247"/>
                  </a:lnTo>
                  <a:lnTo>
                    <a:pt x="663" y="249"/>
                  </a:lnTo>
                  <a:lnTo>
                    <a:pt x="658" y="250"/>
                  </a:lnTo>
                  <a:lnTo>
                    <a:pt x="652" y="251"/>
                  </a:lnTo>
                  <a:lnTo>
                    <a:pt x="647" y="253"/>
                  </a:lnTo>
                  <a:lnTo>
                    <a:pt x="641" y="253"/>
                  </a:lnTo>
                  <a:lnTo>
                    <a:pt x="635" y="253"/>
                  </a:lnTo>
                  <a:lnTo>
                    <a:pt x="629" y="253"/>
                  </a:lnTo>
                  <a:lnTo>
                    <a:pt x="624" y="253"/>
                  </a:lnTo>
                  <a:lnTo>
                    <a:pt x="619" y="253"/>
                  </a:lnTo>
                  <a:lnTo>
                    <a:pt x="614" y="253"/>
                  </a:lnTo>
                  <a:lnTo>
                    <a:pt x="610" y="253"/>
                  </a:lnTo>
                  <a:lnTo>
                    <a:pt x="607" y="253"/>
                  </a:lnTo>
                  <a:lnTo>
                    <a:pt x="600" y="251"/>
                  </a:lnTo>
                  <a:lnTo>
                    <a:pt x="595" y="251"/>
                  </a:lnTo>
                  <a:lnTo>
                    <a:pt x="592" y="251"/>
                  </a:lnTo>
                  <a:lnTo>
                    <a:pt x="591" y="251"/>
                  </a:lnTo>
                  <a:lnTo>
                    <a:pt x="590" y="256"/>
                  </a:lnTo>
                  <a:lnTo>
                    <a:pt x="589" y="261"/>
                  </a:lnTo>
                  <a:lnTo>
                    <a:pt x="588" y="266"/>
                  </a:lnTo>
                  <a:lnTo>
                    <a:pt x="587" y="272"/>
                  </a:lnTo>
                  <a:lnTo>
                    <a:pt x="586" y="278"/>
                  </a:lnTo>
                  <a:lnTo>
                    <a:pt x="585" y="284"/>
                  </a:lnTo>
                  <a:lnTo>
                    <a:pt x="583" y="289"/>
                  </a:lnTo>
                  <a:lnTo>
                    <a:pt x="582" y="295"/>
                  </a:lnTo>
                  <a:lnTo>
                    <a:pt x="580" y="301"/>
                  </a:lnTo>
                  <a:lnTo>
                    <a:pt x="578" y="307"/>
                  </a:lnTo>
                  <a:lnTo>
                    <a:pt x="576" y="313"/>
                  </a:lnTo>
                  <a:lnTo>
                    <a:pt x="574" y="319"/>
                  </a:lnTo>
                  <a:lnTo>
                    <a:pt x="571" y="325"/>
                  </a:lnTo>
                  <a:lnTo>
                    <a:pt x="569" y="331"/>
                  </a:lnTo>
                  <a:lnTo>
                    <a:pt x="566" y="336"/>
                  </a:lnTo>
                  <a:lnTo>
                    <a:pt x="564" y="343"/>
                  </a:lnTo>
                  <a:lnTo>
                    <a:pt x="560" y="348"/>
                  </a:lnTo>
                  <a:lnTo>
                    <a:pt x="558" y="354"/>
                  </a:lnTo>
                  <a:lnTo>
                    <a:pt x="555" y="358"/>
                  </a:lnTo>
                  <a:lnTo>
                    <a:pt x="552" y="364"/>
                  </a:lnTo>
                  <a:lnTo>
                    <a:pt x="548" y="369"/>
                  </a:lnTo>
                  <a:lnTo>
                    <a:pt x="546" y="376"/>
                  </a:lnTo>
                  <a:lnTo>
                    <a:pt x="542" y="380"/>
                  </a:lnTo>
                  <a:lnTo>
                    <a:pt x="540" y="386"/>
                  </a:lnTo>
                  <a:lnTo>
                    <a:pt x="537" y="390"/>
                  </a:lnTo>
                  <a:lnTo>
                    <a:pt x="534" y="395"/>
                  </a:lnTo>
                  <a:lnTo>
                    <a:pt x="530" y="399"/>
                  </a:lnTo>
                  <a:lnTo>
                    <a:pt x="527" y="404"/>
                  </a:lnTo>
                  <a:lnTo>
                    <a:pt x="524" y="409"/>
                  </a:lnTo>
                  <a:lnTo>
                    <a:pt x="521" y="413"/>
                  </a:lnTo>
                  <a:lnTo>
                    <a:pt x="518" y="417"/>
                  </a:lnTo>
                  <a:lnTo>
                    <a:pt x="516" y="422"/>
                  </a:lnTo>
                  <a:lnTo>
                    <a:pt x="468" y="420"/>
                  </a:lnTo>
                  <a:lnTo>
                    <a:pt x="495" y="428"/>
                  </a:lnTo>
                  <a:lnTo>
                    <a:pt x="528" y="617"/>
                  </a:lnTo>
                  <a:lnTo>
                    <a:pt x="754" y="804"/>
                  </a:lnTo>
                  <a:lnTo>
                    <a:pt x="752" y="804"/>
                  </a:lnTo>
                  <a:lnTo>
                    <a:pt x="750" y="803"/>
                  </a:lnTo>
                  <a:lnTo>
                    <a:pt x="746" y="803"/>
                  </a:lnTo>
                  <a:lnTo>
                    <a:pt x="741" y="802"/>
                  </a:lnTo>
                  <a:lnTo>
                    <a:pt x="737" y="801"/>
                  </a:lnTo>
                  <a:lnTo>
                    <a:pt x="732" y="801"/>
                  </a:lnTo>
                  <a:lnTo>
                    <a:pt x="726" y="800"/>
                  </a:lnTo>
                  <a:lnTo>
                    <a:pt x="722" y="799"/>
                  </a:lnTo>
                  <a:lnTo>
                    <a:pt x="717" y="799"/>
                  </a:lnTo>
                  <a:lnTo>
                    <a:pt x="713" y="797"/>
                  </a:lnTo>
                  <a:lnTo>
                    <a:pt x="710" y="797"/>
                  </a:lnTo>
                  <a:lnTo>
                    <a:pt x="706" y="796"/>
                  </a:lnTo>
                  <a:lnTo>
                    <a:pt x="701" y="795"/>
                  </a:lnTo>
                  <a:lnTo>
                    <a:pt x="697" y="795"/>
                  </a:lnTo>
                  <a:lnTo>
                    <a:pt x="693" y="793"/>
                  </a:lnTo>
                  <a:lnTo>
                    <a:pt x="688" y="791"/>
                  </a:lnTo>
                  <a:lnTo>
                    <a:pt x="683" y="791"/>
                  </a:lnTo>
                  <a:lnTo>
                    <a:pt x="679" y="789"/>
                  </a:lnTo>
                  <a:lnTo>
                    <a:pt x="674" y="789"/>
                  </a:lnTo>
                  <a:lnTo>
                    <a:pt x="670" y="787"/>
                  </a:lnTo>
                  <a:lnTo>
                    <a:pt x="665" y="786"/>
                  </a:lnTo>
                  <a:lnTo>
                    <a:pt x="660" y="785"/>
                  </a:lnTo>
                  <a:lnTo>
                    <a:pt x="655" y="784"/>
                  </a:lnTo>
                  <a:lnTo>
                    <a:pt x="649" y="782"/>
                  </a:lnTo>
                  <a:lnTo>
                    <a:pt x="644" y="780"/>
                  </a:lnTo>
                  <a:lnTo>
                    <a:pt x="638" y="778"/>
                  </a:lnTo>
                  <a:lnTo>
                    <a:pt x="632" y="777"/>
                  </a:lnTo>
                  <a:lnTo>
                    <a:pt x="626" y="775"/>
                  </a:lnTo>
                  <a:lnTo>
                    <a:pt x="621" y="773"/>
                  </a:lnTo>
                  <a:lnTo>
                    <a:pt x="614" y="771"/>
                  </a:lnTo>
                  <a:lnTo>
                    <a:pt x="610" y="770"/>
                  </a:lnTo>
                  <a:lnTo>
                    <a:pt x="603" y="767"/>
                  </a:lnTo>
                  <a:lnTo>
                    <a:pt x="598" y="765"/>
                  </a:lnTo>
                  <a:lnTo>
                    <a:pt x="592" y="763"/>
                  </a:lnTo>
                  <a:lnTo>
                    <a:pt x="586" y="760"/>
                  </a:lnTo>
                  <a:lnTo>
                    <a:pt x="580" y="757"/>
                  </a:lnTo>
                  <a:lnTo>
                    <a:pt x="574" y="755"/>
                  </a:lnTo>
                  <a:lnTo>
                    <a:pt x="569" y="752"/>
                  </a:lnTo>
                  <a:lnTo>
                    <a:pt x="563" y="750"/>
                  </a:lnTo>
                  <a:lnTo>
                    <a:pt x="557" y="747"/>
                  </a:lnTo>
                  <a:lnTo>
                    <a:pt x="550" y="744"/>
                  </a:lnTo>
                  <a:lnTo>
                    <a:pt x="544" y="741"/>
                  </a:lnTo>
                  <a:lnTo>
                    <a:pt x="539" y="738"/>
                  </a:lnTo>
                  <a:lnTo>
                    <a:pt x="532" y="735"/>
                  </a:lnTo>
                  <a:lnTo>
                    <a:pt x="527" y="732"/>
                  </a:lnTo>
                  <a:lnTo>
                    <a:pt x="521" y="728"/>
                  </a:lnTo>
                  <a:lnTo>
                    <a:pt x="516" y="725"/>
                  </a:lnTo>
                  <a:lnTo>
                    <a:pt x="510" y="721"/>
                  </a:lnTo>
                  <a:lnTo>
                    <a:pt x="505" y="717"/>
                  </a:lnTo>
                  <a:lnTo>
                    <a:pt x="498" y="714"/>
                  </a:lnTo>
                  <a:lnTo>
                    <a:pt x="494" y="710"/>
                  </a:lnTo>
                  <a:lnTo>
                    <a:pt x="488" y="706"/>
                  </a:lnTo>
                  <a:lnTo>
                    <a:pt x="483" y="702"/>
                  </a:lnTo>
                  <a:lnTo>
                    <a:pt x="478" y="698"/>
                  </a:lnTo>
                  <a:lnTo>
                    <a:pt x="473" y="693"/>
                  </a:lnTo>
                  <a:lnTo>
                    <a:pt x="469" y="689"/>
                  </a:lnTo>
                  <a:lnTo>
                    <a:pt x="464" y="686"/>
                  </a:lnTo>
                  <a:lnTo>
                    <a:pt x="460" y="682"/>
                  </a:lnTo>
                  <a:lnTo>
                    <a:pt x="456" y="678"/>
                  </a:lnTo>
                  <a:lnTo>
                    <a:pt x="452" y="674"/>
                  </a:lnTo>
                  <a:lnTo>
                    <a:pt x="448" y="670"/>
                  </a:lnTo>
                  <a:lnTo>
                    <a:pt x="445" y="666"/>
                  </a:lnTo>
                  <a:lnTo>
                    <a:pt x="442" y="662"/>
                  </a:lnTo>
                  <a:lnTo>
                    <a:pt x="438" y="658"/>
                  </a:lnTo>
                  <a:lnTo>
                    <a:pt x="435" y="654"/>
                  </a:lnTo>
                  <a:lnTo>
                    <a:pt x="432" y="650"/>
                  </a:lnTo>
                  <a:lnTo>
                    <a:pt x="429" y="647"/>
                  </a:lnTo>
                  <a:lnTo>
                    <a:pt x="423" y="639"/>
                  </a:lnTo>
                  <a:lnTo>
                    <a:pt x="418" y="631"/>
                  </a:lnTo>
                  <a:lnTo>
                    <a:pt x="415" y="627"/>
                  </a:lnTo>
                  <a:lnTo>
                    <a:pt x="412" y="623"/>
                  </a:lnTo>
                  <a:lnTo>
                    <a:pt x="409" y="619"/>
                  </a:lnTo>
                  <a:lnTo>
                    <a:pt x="407" y="616"/>
                  </a:lnTo>
                  <a:lnTo>
                    <a:pt x="403" y="608"/>
                  </a:lnTo>
                  <a:lnTo>
                    <a:pt x="399" y="601"/>
                  </a:lnTo>
                  <a:lnTo>
                    <a:pt x="395" y="593"/>
                  </a:lnTo>
                  <a:lnTo>
                    <a:pt x="391" y="586"/>
                  </a:lnTo>
                  <a:lnTo>
                    <a:pt x="387" y="579"/>
                  </a:lnTo>
                  <a:lnTo>
                    <a:pt x="385" y="573"/>
                  </a:lnTo>
                  <a:lnTo>
                    <a:pt x="381" y="565"/>
                  </a:lnTo>
                  <a:lnTo>
                    <a:pt x="378" y="559"/>
                  </a:lnTo>
                  <a:lnTo>
                    <a:pt x="375" y="553"/>
                  </a:lnTo>
                  <a:lnTo>
                    <a:pt x="373" y="547"/>
                  </a:lnTo>
                  <a:lnTo>
                    <a:pt x="371" y="541"/>
                  </a:lnTo>
                  <a:lnTo>
                    <a:pt x="369" y="537"/>
                  </a:lnTo>
                  <a:lnTo>
                    <a:pt x="367" y="531"/>
                  </a:lnTo>
                  <a:lnTo>
                    <a:pt x="367" y="527"/>
                  </a:lnTo>
                  <a:lnTo>
                    <a:pt x="365" y="523"/>
                  </a:lnTo>
                  <a:lnTo>
                    <a:pt x="364" y="520"/>
                  </a:lnTo>
                  <a:lnTo>
                    <a:pt x="363" y="517"/>
                  </a:lnTo>
                  <a:lnTo>
                    <a:pt x="363" y="515"/>
                  </a:lnTo>
                  <a:lnTo>
                    <a:pt x="363" y="511"/>
                  </a:lnTo>
                  <a:lnTo>
                    <a:pt x="206" y="560"/>
                  </a:lnTo>
                  <a:lnTo>
                    <a:pt x="0" y="766"/>
                  </a:lnTo>
                  <a:lnTo>
                    <a:pt x="2" y="754"/>
                  </a:lnTo>
                  <a:lnTo>
                    <a:pt x="3" y="744"/>
                  </a:lnTo>
                  <a:lnTo>
                    <a:pt x="5" y="734"/>
                  </a:lnTo>
                  <a:lnTo>
                    <a:pt x="7" y="724"/>
                  </a:lnTo>
                  <a:lnTo>
                    <a:pt x="9" y="714"/>
                  </a:lnTo>
                  <a:lnTo>
                    <a:pt x="11" y="705"/>
                  </a:lnTo>
                  <a:lnTo>
                    <a:pt x="14" y="694"/>
                  </a:lnTo>
                  <a:lnTo>
                    <a:pt x="17" y="686"/>
                  </a:lnTo>
                  <a:lnTo>
                    <a:pt x="19" y="677"/>
                  </a:lnTo>
                  <a:lnTo>
                    <a:pt x="22" y="668"/>
                  </a:lnTo>
                  <a:lnTo>
                    <a:pt x="25" y="658"/>
                  </a:lnTo>
                  <a:lnTo>
                    <a:pt x="29" y="650"/>
                  </a:lnTo>
                  <a:lnTo>
                    <a:pt x="32" y="642"/>
                  </a:lnTo>
                  <a:lnTo>
                    <a:pt x="36" y="633"/>
                  </a:lnTo>
                  <a:lnTo>
                    <a:pt x="40" y="625"/>
                  </a:lnTo>
                  <a:lnTo>
                    <a:pt x="45" y="617"/>
                  </a:lnTo>
                  <a:lnTo>
                    <a:pt x="48" y="609"/>
                  </a:lnTo>
                  <a:lnTo>
                    <a:pt x="53" y="601"/>
                  </a:lnTo>
                  <a:lnTo>
                    <a:pt x="57" y="593"/>
                  </a:lnTo>
                  <a:lnTo>
                    <a:pt x="61" y="586"/>
                  </a:lnTo>
                  <a:lnTo>
                    <a:pt x="65" y="578"/>
                  </a:lnTo>
                  <a:lnTo>
                    <a:pt x="69" y="571"/>
                  </a:lnTo>
                  <a:lnTo>
                    <a:pt x="74" y="563"/>
                  </a:lnTo>
                  <a:lnTo>
                    <a:pt x="80" y="557"/>
                  </a:lnTo>
                  <a:lnTo>
                    <a:pt x="84" y="550"/>
                  </a:lnTo>
                  <a:lnTo>
                    <a:pt x="89" y="543"/>
                  </a:lnTo>
                  <a:lnTo>
                    <a:pt x="93" y="537"/>
                  </a:lnTo>
                  <a:lnTo>
                    <a:pt x="100" y="529"/>
                  </a:lnTo>
                  <a:lnTo>
                    <a:pt x="104" y="523"/>
                  </a:lnTo>
                  <a:lnTo>
                    <a:pt x="110" y="517"/>
                  </a:lnTo>
                  <a:lnTo>
                    <a:pt x="116" y="511"/>
                  </a:lnTo>
                  <a:lnTo>
                    <a:pt x="122" y="506"/>
                  </a:lnTo>
                  <a:lnTo>
                    <a:pt x="127" y="499"/>
                  </a:lnTo>
                  <a:lnTo>
                    <a:pt x="133" y="492"/>
                  </a:lnTo>
                  <a:lnTo>
                    <a:pt x="139" y="487"/>
                  </a:lnTo>
                  <a:lnTo>
                    <a:pt x="146" y="482"/>
                  </a:lnTo>
                  <a:lnTo>
                    <a:pt x="151" y="476"/>
                  </a:lnTo>
                  <a:lnTo>
                    <a:pt x="158" y="471"/>
                  </a:lnTo>
                  <a:lnTo>
                    <a:pt x="164" y="464"/>
                  </a:lnTo>
                  <a:lnTo>
                    <a:pt x="171" y="460"/>
                  </a:lnTo>
                  <a:lnTo>
                    <a:pt x="177" y="455"/>
                  </a:lnTo>
                  <a:lnTo>
                    <a:pt x="183" y="450"/>
                  </a:lnTo>
                  <a:lnTo>
                    <a:pt x="189" y="445"/>
                  </a:lnTo>
                  <a:lnTo>
                    <a:pt x="196" y="441"/>
                  </a:lnTo>
                  <a:lnTo>
                    <a:pt x="203" y="436"/>
                  </a:lnTo>
                  <a:lnTo>
                    <a:pt x="209" y="431"/>
                  </a:lnTo>
                  <a:lnTo>
                    <a:pt x="217" y="427"/>
                  </a:lnTo>
                  <a:lnTo>
                    <a:pt x="225" y="423"/>
                  </a:lnTo>
                  <a:lnTo>
                    <a:pt x="231" y="419"/>
                  </a:lnTo>
                  <a:lnTo>
                    <a:pt x="239" y="415"/>
                  </a:lnTo>
                  <a:lnTo>
                    <a:pt x="246" y="410"/>
                  </a:lnTo>
                  <a:lnTo>
                    <a:pt x="253" y="406"/>
                  </a:lnTo>
                  <a:lnTo>
                    <a:pt x="260" y="401"/>
                  </a:lnTo>
                  <a:lnTo>
                    <a:pt x="268" y="398"/>
                  </a:lnTo>
                  <a:lnTo>
                    <a:pt x="275" y="394"/>
                  </a:lnTo>
                  <a:lnTo>
                    <a:pt x="283" y="391"/>
                  </a:lnTo>
                  <a:lnTo>
                    <a:pt x="290" y="387"/>
                  </a:lnTo>
                  <a:lnTo>
                    <a:pt x="297" y="384"/>
                  </a:lnTo>
                  <a:lnTo>
                    <a:pt x="306" y="380"/>
                  </a:lnTo>
                  <a:lnTo>
                    <a:pt x="314" y="378"/>
                  </a:lnTo>
                  <a:lnTo>
                    <a:pt x="322" y="374"/>
                  </a:lnTo>
                  <a:lnTo>
                    <a:pt x="329" y="370"/>
                  </a:lnTo>
                  <a:lnTo>
                    <a:pt x="337" y="367"/>
                  </a:lnTo>
                  <a:lnTo>
                    <a:pt x="345" y="365"/>
                  </a:lnTo>
                  <a:lnTo>
                    <a:pt x="429" y="232"/>
                  </a:lnTo>
                  <a:lnTo>
                    <a:pt x="427" y="232"/>
                  </a:lnTo>
                  <a:lnTo>
                    <a:pt x="425" y="233"/>
                  </a:lnTo>
                  <a:lnTo>
                    <a:pt x="422" y="234"/>
                  </a:lnTo>
                  <a:lnTo>
                    <a:pt x="418" y="237"/>
                  </a:lnTo>
                  <a:lnTo>
                    <a:pt x="411" y="239"/>
                  </a:lnTo>
                  <a:lnTo>
                    <a:pt x="405" y="241"/>
                  </a:lnTo>
                  <a:lnTo>
                    <a:pt x="401" y="241"/>
                  </a:lnTo>
                  <a:lnTo>
                    <a:pt x="397" y="244"/>
                  </a:lnTo>
                  <a:lnTo>
                    <a:pt x="393" y="245"/>
                  </a:lnTo>
                  <a:lnTo>
                    <a:pt x="389" y="247"/>
                  </a:lnTo>
                  <a:lnTo>
                    <a:pt x="384" y="248"/>
                  </a:lnTo>
                  <a:lnTo>
                    <a:pt x="379" y="249"/>
                  </a:lnTo>
                  <a:lnTo>
                    <a:pt x="373" y="250"/>
                  </a:lnTo>
                  <a:lnTo>
                    <a:pt x="368" y="251"/>
                  </a:lnTo>
                  <a:lnTo>
                    <a:pt x="363" y="252"/>
                  </a:lnTo>
                  <a:lnTo>
                    <a:pt x="357" y="253"/>
                  </a:lnTo>
                  <a:lnTo>
                    <a:pt x="352" y="255"/>
                  </a:lnTo>
                  <a:lnTo>
                    <a:pt x="346" y="256"/>
                  </a:lnTo>
                  <a:lnTo>
                    <a:pt x="340" y="256"/>
                  </a:lnTo>
                  <a:lnTo>
                    <a:pt x="333" y="257"/>
                  </a:lnTo>
                  <a:lnTo>
                    <a:pt x="327" y="258"/>
                  </a:lnTo>
                  <a:lnTo>
                    <a:pt x="322" y="258"/>
                  </a:lnTo>
                  <a:lnTo>
                    <a:pt x="315" y="258"/>
                  </a:lnTo>
                  <a:lnTo>
                    <a:pt x="309" y="258"/>
                  </a:lnTo>
                  <a:lnTo>
                    <a:pt x="302" y="258"/>
                  </a:lnTo>
                  <a:lnTo>
                    <a:pt x="294" y="259"/>
                  </a:lnTo>
                  <a:lnTo>
                    <a:pt x="287" y="258"/>
                  </a:lnTo>
                  <a:lnTo>
                    <a:pt x="280" y="257"/>
                  </a:lnTo>
                  <a:lnTo>
                    <a:pt x="273" y="256"/>
                  </a:lnTo>
                  <a:lnTo>
                    <a:pt x="266" y="255"/>
                  </a:lnTo>
                  <a:lnTo>
                    <a:pt x="258" y="253"/>
                  </a:lnTo>
                  <a:lnTo>
                    <a:pt x="252" y="252"/>
                  </a:lnTo>
                  <a:lnTo>
                    <a:pt x="244" y="251"/>
                  </a:lnTo>
                  <a:lnTo>
                    <a:pt x="238" y="249"/>
                  </a:lnTo>
                  <a:lnTo>
                    <a:pt x="231" y="247"/>
                  </a:lnTo>
                  <a:lnTo>
                    <a:pt x="224" y="245"/>
                  </a:lnTo>
                  <a:lnTo>
                    <a:pt x="218" y="242"/>
                  </a:lnTo>
                  <a:lnTo>
                    <a:pt x="211" y="240"/>
                  </a:lnTo>
                  <a:lnTo>
                    <a:pt x="205" y="237"/>
                  </a:lnTo>
                  <a:lnTo>
                    <a:pt x="198" y="235"/>
                  </a:lnTo>
                  <a:lnTo>
                    <a:pt x="192" y="233"/>
                  </a:lnTo>
                  <a:lnTo>
                    <a:pt x="187" y="231"/>
                  </a:lnTo>
                  <a:lnTo>
                    <a:pt x="181" y="228"/>
                  </a:lnTo>
                  <a:lnTo>
                    <a:pt x="176" y="226"/>
                  </a:lnTo>
                  <a:lnTo>
                    <a:pt x="171" y="224"/>
                  </a:lnTo>
                  <a:lnTo>
                    <a:pt x="167" y="222"/>
                  </a:lnTo>
                  <a:lnTo>
                    <a:pt x="162" y="220"/>
                  </a:lnTo>
                  <a:lnTo>
                    <a:pt x="158" y="218"/>
                  </a:lnTo>
                  <a:lnTo>
                    <a:pt x="153" y="216"/>
                  </a:lnTo>
                  <a:lnTo>
                    <a:pt x="151" y="215"/>
                  </a:lnTo>
                  <a:lnTo>
                    <a:pt x="144" y="212"/>
                  </a:lnTo>
                  <a:lnTo>
                    <a:pt x="140" y="208"/>
                  </a:lnTo>
                  <a:lnTo>
                    <a:pt x="137" y="207"/>
                  </a:lnTo>
                  <a:lnTo>
                    <a:pt x="328" y="195"/>
                  </a:lnTo>
                  <a:lnTo>
                    <a:pt x="338" y="190"/>
                  </a:lnTo>
                  <a:lnTo>
                    <a:pt x="348" y="186"/>
                  </a:lnTo>
                  <a:lnTo>
                    <a:pt x="358" y="181"/>
                  </a:lnTo>
                  <a:lnTo>
                    <a:pt x="368" y="176"/>
                  </a:lnTo>
                  <a:lnTo>
                    <a:pt x="377" y="172"/>
                  </a:lnTo>
                  <a:lnTo>
                    <a:pt x="388" y="169"/>
                  </a:lnTo>
                  <a:lnTo>
                    <a:pt x="398" y="165"/>
                  </a:lnTo>
                  <a:lnTo>
                    <a:pt x="407" y="163"/>
                  </a:lnTo>
                  <a:lnTo>
                    <a:pt x="416" y="160"/>
                  </a:lnTo>
                  <a:lnTo>
                    <a:pt x="425" y="157"/>
                  </a:lnTo>
                  <a:lnTo>
                    <a:pt x="434" y="154"/>
                  </a:lnTo>
                  <a:lnTo>
                    <a:pt x="443" y="152"/>
                  </a:lnTo>
                  <a:lnTo>
                    <a:pt x="451" y="150"/>
                  </a:lnTo>
                  <a:lnTo>
                    <a:pt x="459" y="148"/>
                  </a:lnTo>
                  <a:lnTo>
                    <a:pt x="469" y="145"/>
                  </a:lnTo>
                  <a:lnTo>
                    <a:pt x="477" y="145"/>
                  </a:lnTo>
                  <a:lnTo>
                    <a:pt x="484" y="143"/>
                  </a:lnTo>
                  <a:lnTo>
                    <a:pt x="491" y="141"/>
                  </a:lnTo>
                  <a:lnTo>
                    <a:pt x="499" y="140"/>
                  </a:lnTo>
                  <a:lnTo>
                    <a:pt x="507" y="139"/>
                  </a:lnTo>
                  <a:lnTo>
                    <a:pt x="514" y="138"/>
                  </a:lnTo>
                  <a:lnTo>
                    <a:pt x="521" y="137"/>
                  </a:lnTo>
                  <a:lnTo>
                    <a:pt x="527" y="137"/>
                  </a:lnTo>
                  <a:lnTo>
                    <a:pt x="535" y="137"/>
                  </a:lnTo>
                  <a:lnTo>
                    <a:pt x="541" y="136"/>
                  </a:lnTo>
                  <a:lnTo>
                    <a:pt x="548" y="136"/>
                  </a:lnTo>
                  <a:lnTo>
                    <a:pt x="555" y="136"/>
                  </a:lnTo>
                  <a:lnTo>
                    <a:pt x="561" y="136"/>
                  </a:lnTo>
                  <a:lnTo>
                    <a:pt x="567" y="136"/>
                  </a:lnTo>
                  <a:lnTo>
                    <a:pt x="572" y="137"/>
                  </a:lnTo>
                  <a:lnTo>
                    <a:pt x="578" y="138"/>
                  </a:lnTo>
                  <a:lnTo>
                    <a:pt x="584" y="138"/>
                  </a:lnTo>
                  <a:lnTo>
                    <a:pt x="589" y="138"/>
                  </a:lnTo>
                  <a:lnTo>
                    <a:pt x="594" y="138"/>
                  </a:lnTo>
                  <a:lnTo>
                    <a:pt x="599" y="139"/>
                  </a:lnTo>
                  <a:lnTo>
                    <a:pt x="603" y="140"/>
                  </a:lnTo>
                  <a:lnTo>
                    <a:pt x="607" y="141"/>
                  </a:lnTo>
                  <a:lnTo>
                    <a:pt x="612" y="141"/>
                  </a:lnTo>
                  <a:lnTo>
                    <a:pt x="616" y="142"/>
                  </a:lnTo>
                  <a:lnTo>
                    <a:pt x="621" y="143"/>
                  </a:lnTo>
                  <a:lnTo>
                    <a:pt x="628" y="145"/>
                  </a:lnTo>
                  <a:lnTo>
                    <a:pt x="635" y="148"/>
                  </a:lnTo>
                  <a:lnTo>
                    <a:pt x="642" y="150"/>
                  </a:lnTo>
                  <a:lnTo>
                    <a:pt x="649" y="152"/>
                  </a:lnTo>
                  <a:lnTo>
                    <a:pt x="653" y="153"/>
                  </a:lnTo>
                  <a:lnTo>
                    <a:pt x="658" y="155"/>
                  </a:lnTo>
                  <a:lnTo>
                    <a:pt x="661" y="156"/>
                  </a:lnTo>
                  <a:lnTo>
                    <a:pt x="665" y="158"/>
                  </a:lnTo>
                  <a:lnTo>
                    <a:pt x="668" y="160"/>
                  </a:lnTo>
                  <a:lnTo>
                    <a:pt x="670" y="162"/>
                  </a:lnTo>
                  <a:lnTo>
                    <a:pt x="649" y="12"/>
                  </a:lnTo>
                  <a:lnTo>
                    <a:pt x="668" y="0"/>
                  </a:lnTo>
                  <a:lnTo>
                    <a:pt x="67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6" name="Freeform 21"/>
            <p:cNvSpPr>
              <a:spLocks/>
            </p:cNvSpPr>
            <p:nvPr/>
          </p:nvSpPr>
          <p:spPr bwMode="auto">
            <a:xfrm>
              <a:off x="2537" y="2093"/>
              <a:ext cx="79" cy="100"/>
            </a:xfrm>
            <a:custGeom>
              <a:avLst/>
              <a:gdLst>
                <a:gd name="T0" fmla="*/ 62 w 79"/>
                <a:gd name="T1" fmla="*/ 93 h 100"/>
                <a:gd name="T2" fmla="*/ 49 w 79"/>
                <a:gd name="T3" fmla="*/ 54 h 100"/>
                <a:gd name="T4" fmla="*/ 78 w 79"/>
                <a:gd name="T5" fmla="*/ 52 h 100"/>
                <a:gd name="T6" fmla="*/ 72 w 79"/>
                <a:gd name="T7" fmla="*/ 46 h 100"/>
                <a:gd name="T8" fmla="*/ 67 w 79"/>
                <a:gd name="T9" fmla="*/ 41 h 100"/>
                <a:gd name="T10" fmla="*/ 64 w 79"/>
                <a:gd name="T11" fmla="*/ 39 h 100"/>
                <a:gd name="T12" fmla="*/ 60 w 79"/>
                <a:gd name="T13" fmla="*/ 39 h 100"/>
                <a:gd name="T14" fmla="*/ 55 w 79"/>
                <a:gd name="T15" fmla="*/ 37 h 100"/>
                <a:gd name="T16" fmla="*/ 51 w 79"/>
                <a:gd name="T17" fmla="*/ 37 h 100"/>
                <a:gd name="T18" fmla="*/ 79 w 79"/>
                <a:gd name="T19" fmla="*/ 37 h 100"/>
                <a:gd name="T20" fmla="*/ 75 w 79"/>
                <a:gd name="T21" fmla="*/ 32 h 100"/>
                <a:gd name="T22" fmla="*/ 69 w 79"/>
                <a:gd name="T23" fmla="*/ 27 h 100"/>
                <a:gd name="T24" fmla="*/ 64 w 79"/>
                <a:gd name="T25" fmla="*/ 25 h 100"/>
                <a:gd name="T26" fmla="*/ 60 w 79"/>
                <a:gd name="T27" fmla="*/ 23 h 100"/>
                <a:gd name="T28" fmla="*/ 55 w 79"/>
                <a:gd name="T29" fmla="*/ 23 h 100"/>
                <a:gd name="T30" fmla="*/ 49 w 79"/>
                <a:gd name="T31" fmla="*/ 23 h 100"/>
                <a:gd name="T32" fmla="*/ 79 w 79"/>
                <a:gd name="T33" fmla="*/ 21 h 100"/>
                <a:gd name="T34" fmla="*/ 75 w 79"/>
                <a:gd name="T35" fmla="*/ 17 h 100"/>
                <a:gd name="T36" fmla="*/ 71 w 79"/>
                <a:gd name="T37" fmla="*/ 14 h 100"/>
                <a:gd name="T38" fmla="*/ 64 w 79"/>
                <a:gd name="T39" fmla="*/ 9 h 100"/>
                <a:gd name="T40" fmla="*/ 59 w 79"/>
                <a:gd name="T41" fmla="*/ 7 h 100"/>
                <a:gd name="T42" fmla="*/ 55 w 79"/>
                <a:gd name="T43" fmla="*/ 5 h 100"/>
                <a:gd name="T44" fmla="*/ 51 w 79"/>
                <a:gd name="T45" fmla="*/ 4 h 100"/>
                <a:gd name="T46" fmla="*/ 47 w 79"/>
                <a:gd name="T47" fmla="*/ 4 h 100"/>
                <a:gd name="T48" fmla="*/ 44 w 79"/>
                <a:gd name="T49" fmla="*/ 4 h 100"/>
                <a:gd name="T50" fmla="*/ 39 w 79"/>
                <a:gd name="T51" fmla="*/ 3 h 100"/>
                <a:gd name="T52" fmla="*/ 36 w 79"/>
                <a:gd name="T53" fmla="*/ 3 h 100"/>
                <a:gd name="T54" fmla="*/ 32 w 79"/>
                <a:gd name="T55" fmla="*/ 4 h 100"/>
                <a:gd name="T56" fmla="*/ 27 w 79"/>
                <a:gd name="T57" fmla="*/ 5 h 100"/>
                <a:gd name="T58" fmla="*/ 23 w 79"/>
                <a:gd name="T59" fmla="*/ 2 h 100"/>
                <a:gd name="T60" fmla="*/ 20 w 79"/>
                <a:gd name="T61" fmla="*/ 1 h 100"/>
                <a:gd name="T62" fmla="*/ 16 w 79"/>
                <a:gd name="T63" fmla="*/ 0 h 100"/>
                <a:gd name="T64" fmla="*/ 13 w 79"/>
                <a:gd name="T65" fmla="*/ 0 h 100"/>
                <a:gd name="T66" fmla="*/ 9 w 79"/>
                <a:gd name="T67" fmla="*/ 0 h 100"/>
                <a:gd name="T68" fmla="*/ 5 w 79"/>
                <a:gd name="T69" fmla="*/ 2 h 100"/>
                <a:gd name="T70" fmla="*/ 2 w 79"/>
                <a:gd name="T71" fmla="*/ 3 h 100"/>
                <a:gd name="T72" fmla="*/ 0 w 79"/>
                <a:gd name="T73" fmla="*/ 5 h 100"/>
                <a:gd name="T74" fmla="*/ 8 w 79"/>
                <a:gd name="T75" fmla="*/ 14 h 100"/>
                <a:gd name="T76" fmla="*/ 8 w 79"/>
                <a:gd name="T77" fmla="*/ 50 h 100"/>
                <a:gd name="T78" fmla="*/ 12 w 79"/>
                <a:gd name="T79" fmla="*/ 50 h 100"/>
                <a:gd name="T80" fmla="*/ 13 w 79"/>
                <a:gd name="T81" fmla="*/ 65 h 100"/>
                <a:gd name="T82" fmla="*/ 22 w 79"/>
                <a:gd name="T83" fmla="*/ 67 h 100"/>
                <a:gd name="T84" fmla="*/ 9 w 79"/>
                <a:gd name="T85" fmla="*/ 100 h 100"/>
                <a:gd name="T86" fmla="*/ 62 w 79"/>
                <a:gd name="T87" fmla="*/ 93 h 100"/>
                <a:gd name="T88" fmla="*/ 62 w 79"/>
                <a:gd name="T89" fmla="*/ 93 h 1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100"/>
                <a:gd name="T137" fmla="*/ 79 w 79"/>
                <a:gd name="T138" fmla="*/ 100 h 1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100">
                  <a:moveTo>
                    <a:pt x="62" y="93"/>
                  </a:moveTo>
                  <a:lnTo>
                    <a:pt x="49" y="54"/>
                  </a:lnTo>
                  <a:lnTo>
                    <a:pt x="78" y="52"/>
                  </a:lnTo>
                  <a:lnTo>
                    <a:pt x="72" y="46"/>
                  </a:lnTo>
                  <a:lnTo>
                    <a:pt x="67" y="41"/>
                  </a:lnTo>
                  <a:lnTo>
                    <a:pt x="64" y="39"/>
                  </a:lnTo>
                  <a:lnTo>
                    <a:pt x="60" y="39"/>
                  </a:lnTo>
                  <a:lnTo>
                    <a:pt x="55" y="37"/>
                  </a:lnTo>
                  <a:lnTo>
                    <a:pt x="51" y="37"/>
                  </a:lnTo>
                  <a:lnTo>
                    <a:pt x="79" y="37"/>
                  </a:lnTo>
                  <a:lnTo>
                    <a:pt x="75" y="32"/>
                  </a:lnTo>
                  <a:lnTo>
                    <a:pt x="69" y="27"/>
                  </a:lnTo>
                  <a:lnTo>
                    <a:pt x="64" y="25"/>
                  </a:lnTo>
                  <a:lnTo>
                    <a:pt x="60" y="23"/>
                  </a:lnTo>
                  <a:lnTo>
                    <a:pt x="55" y="23"/>
                  </a:lnTo>
                  <a:lnTo>
                    <a:pt x="49" y="23"/>
                  </a:lnTo>
                  <a:lnTo>
                    <a:pt x="79" y="21"/>
                  </a:lnTo>
                  <a:lnTo>
                    <a:pt x="75" y="17"/>
                  </a:lnTo>
                  <a:lnTo>
                    <a:pt x="71" y="14"/>
                  </a:lnTo>
                  <a:lnTo>
                    <a:pt x="64" y="9"/>
                  </a:lnTo>
                  <a:lnTo>
                    <a:pt x="59" y="7"/>
                  </a:lnTo>
                  <a:lnTo>
                    <a:pt x="55" y="5"/>
                  </a:lnTo>
                  <a:lnTo>
                    <a:pt x="51" y="4"/>
                  </a:lnTo>
                  <a:lnTo>
                    <a:pt x="47" y="4"/>
                  </a:lnTo>
                  <a:lnTo>
                    <a:pt x="44" y="4"/>
                  </a:lnTo>
                  <a:lnTo>
                    <a:pt x="39" y="3"/>
                  </a:lnTo>
                  <a:lnTo>
                    <a:pt x="36" y="3"/>
                  </a:lnTo>
                  <a:lnTo>
                    <a:pt x="32" y="4"/>
                  </a:lnTo>
                  <a:lnTo>
                    <a:pt x="27" y="5"/>
                  </a:lnTo>
                  <a:lnTo>
                    <a:pt x="23" y="2"/>
                  </a:lnTo>
                  <a:lnTo>
                    <a:pt x="20" y="1"/>
                  </a:lnTo>
                  <a:lnTo>
                    <a:pt x="16" y="0"/>
                  </a:lnTo>
                  <a:lnTo>
                    <a:pt x="13" y="0"/>
                  </a:lnTo>
                  <a:lnTo>
                    <a:pt x="9" y="0"/>
                  </a:lnTo>
                  <a:lnTo>
                    <a:pt x="5" y="2"/>
                  </a:lnTo>
                  <a:lnTo>
                    <a:pt x="2" y="3"/>
                  </a:lnTo>
                  <a:lnTo>
                    <a:pt x="0" y="5"/>
                  </a:lnTo>
                  <a:lnTo>
                    <a:pt x="8" y="14"/>
                  </a:lnTo>
                  <a:lnTo>
                    <a:pt x="8" y="50"/>
                  </a:lnTo>
                  <a:lnTo>
                    <a:pt x="12" y="50"/>
                  </a:lnTo>
                  <a:lnTo>
                    <a:pt x="13" y="65"/>
                  </a:lnTo>
                  <a:lnTo>
                    <a:pt x="22" y="67"/>
                  </a:lnTo>
                  <a:lnTo>
                    <a:pt x="9" y="100"/>
                  </a:lnTo>
                  <a:lnTo>
                    <a:pt x="6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7" name="Freeform 22"/>
            <p:cNvSpPr>
              <a:spLocks/>
            </p:cNvSpPr>
            <p:nvPr/>
          </p:nvSpPr>
          <p:spPr bwMode="auto">
            <a:xfrm>
              <a:off x="2407" y="1884"/>
              <a:ext cx="720" cy="424"/>
            </a:xfrm>
            <a:custGeom>
              <a:avLst/>
              <a:gdLst>
                <a:gd name="T0" fmla="*/ 653 w 720"/>
                <a:gd name="T1" fmla="*/ 287 h 424"/>
                <a:gd name="T2" fmla="*/ 659 w 720"/>
                <a:gd name="T3" fmla="*/ 309 h 424"/>
                <a:gd name="T4" fmla="*/ 658 w 720"/>
                <a:gd name="T5" fmla="*/ 335 h 424"/>
                <a:gd name="T6" fmla="*/ 638 w 720"/>
                <a:gd name="T7" fmla="*/ 359 h 424"/>
                <a:gd name="T8" fmla="*/ 611 w 720"/>
                <a:gd name="T9" fmla="*/ 365 h 424"/>
                <a:gd name="T10" fmla="*/ 581 w 720"/>
                <a:gd name="T11" fmla="*/ 343 h 424"/>
                <a:gd name="T12" fmla="*/ 568 w 720"/>
                <a:gd name="T13" fmla="*/ 322 h 424"/>
                <a:gd name="T14" fmla="*/ 559 w 720"/>
                <a:gd name="T15" fmla="*/ 299 h 424"/>
                <a:gd name="T16" fmla="*/ 553 w 720"/>
                <a:gd name="T17" fmla="*/ 274 h 424"/>
                <a:gd name="T18" fmla="*/ 552 w 720"/>
                <a:gd name="T19" fmla="*/ 248 h 424"/>
                <a:gd name="T20" fmla="*/ 553 w 720"/>
                <a:gd name="T21" fmla="*/ 227 h 424"/>
                <a:gd name="T22" fmla="*/ 558 w 720"/>
                <a:gd name="T23" fmla="*/ 204 h 424"/>
                <a:gd name="T24" fmla="*/ 575 w 720"/>
                <a:gd name="T25" fmla="*/ 178 h 424"/>
                <a:gd name="T26" fmla="*/ 600 w 720"/>
                <a:gd name="T27" fmla="*/ 168 h 424"/>
                <a:gd name="T28" fmla="*/ 621 w 720"/>
                <a:gd name="T29" fmla="*/ 172 h 424"/>
                <a:gd name="T30" fmla="*/ 644 w 720"/>
                <a:gd name="T31" fmla="*/ 115 h 424"/>
                <a:gd name="T32" fmla="*/ 622 w 720"/>
                <a:gd name="T33" fmla="*/ 103 h 424"/>
                <a:gd name="T34" fmla="*/ 603 w 720"/>
                <a:gd name="T35" fmla="*/ 97 h 424"/>
                <a:gd name="T36" fmla="*/ 569 w 720"/>
                <a:gd name="T37" fmla="*/ 101 h 424"/>
                <a:gd name="T38" fmla="*/ 544 w 720"/>
                <a:gd name="T39" fmla="*/ 119 h 424"/>
                <a:gd name="T40" fmla="*/ 526 w 720"/>
                <a:gd name="T41" fmla="*/ 141 h 424"/>
                <a:gd name="T42" fmla="*/ 512 w 720"/>
                <a:gd name="T43" fmla="*/ 169 h 424"/>
                <a:gd name="T44" fmla="*/ 29 w 720"/>
                <a:gd name="T45" fmla="*/ 0 h 424"/>
                <a:gd name="T46" fmla="*/ 11 w 720"/>
                <a:gd name="T47" fmla="*/ 20 h 424"/>
                <a:gd name="T48" fmla="*/ 11 w 720"/>
                <a:gd name="T49" fmla="*/ 47 h 424"/>
                <a:gd name="T50" fmla="*/ 28 w 720"/>
                <a:gd name="T51" fmla="*/ 64 h 424"/>
                <a:gd name="T52" fmla="*/ 96 w 720"/>
                <a:gd name="T53" fmla="*/ 82 h 424"/>
                <a:gd name="T54" fmla="*/ 112 w 720"/>
                <a:gd name="T55" fmla="*/ 89 h 424"/>
                <a:gd name="T56" fmla="*/ 135 w 720"/>
                <a:gd name="T57" fmla="*/ 99 h 424"/>
                <a:gd name="T58" fmla="*/ 169 w 720"/>
                <a:gd name="T59" fmla="*/ 112 h 424"/>
                <a:gd name="T60" fmla="*/ 208 w 720"/>
                <a:gd name="T61" fmla="*/ 129 h 424"/>
                <a:gd name="T62" fmla="*/ 252 w 720"/>
                <a:gd name="T63" fmla="*/ 147 h 424"/>
                <a:gd name="T64" fmla="*/ 298 w 720"/>
                <a:gd name="T65" fmla="*/ 167 h 424"/>
                <a:gd name="T66" fmla="*/ 345 w 720"/>
                <a:gd name="T67" fmla="*/ 184 h 424"/>
                <a:gd name="T68" fmla="*/ 388 w 720"/>
                <a:gd name="T69" fmla="*/ 202 h 424"/>
                <a:gd name="T70" fmla="*/ 429 w 720"/>
                <a:gd name="T71" fmla="*/ 220 h 424"/>
                <a:gd name="T72" fmla="*/ 462 w 720"/>
                <a:gd name="T73" fmla="*/ 232 h 424"/>
                <a:gd name="T74" fmla="*/ 486 w 720"/>
                <a:gd name="T75" fmla="*/ 241 h 424"/>
                <a:gd name="T76" fmla="*/ 505 w 720"/>
                <a:gd name="T77" fmla="*/ 253 h 424"/>
                <a:gd name="T78" fmla="*/ 506 w 720"/>
                <a:gd name="T79" fmla="*/ 274 h 424"/>
                <a:gd name="T80" fmla="*/ 508 w 720"/>
                <a:gd name="T81" fmla="*/ 296 h 424"/>
                <a:gd name="T82" fmla="*/ 514 w 720"/>
                <a:gd name="T83" fmla="*/ 317 h 424"/>
                <a:gd name="T84" fmla="*/ 528 w 720"/>
                <a:gd name="T85" fmla="*/ 354 h 424"/>
                <a:gd name="T86" fmla="*/ 548 w 720"/>
                <a:gd name="T87" fmla="*/ 383 h 424"/>
                <a:gd name="T88" fmla="*/ 569 w 720"/>
                <a:gd name="T89" fmla="*/ 405 h 424"/>
                <a:gd name="T90" fmla="*/ 593 w 720"/>
                <a:gd name="T91" fmla="*/ 420 h 424"/>
                <a:gd name="T92" fmla="*/ 618 w 720"/>
                <a:gd name="T93" fmla="*/ 424 h 424"/>
                <a:gd name="T94" fmla="*/ 651 w 720"/>
                <a:gd name="T95" fmla="*/ 418 h 424"/>
                <a:gd name="T96" fmla="*/ 678 w 720"/>
                <a:gd name="T97" fmla="*/ 401 h 424"/>
                <a:gd name="T98" fmla="*/ 699 w 720"/>
                <a:gd name="T99" fmla="*/ 375 h 424"/>
                <a:gd name="T100" fmla="*/ 712 w 720"/>
                <a:gd name="T101" fmla="*/ 342 h 424"/>
                <a:gd name="T102" fmla="*/ 718 w 720"/>
                <a:gd name="T103" fmla="*/ 313 h 424"/>
                <a:gd name="T104" fmla="*/ 720 w 720"/>
                <a:gd name="T105" fmla="*/ 293 h 424"/>
                <a:gd name="T106" fmla="*/ 720 w 720"/>
                <a:gd name="T107" fmla="*/ 274 h 424"/>
                <a:gd name="T108" fmla="*/ 642 w 720"/>
                <a:gd name="T109" fmla="*/ 266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0"/>
                <a:gd name="T166" fmla="*/ 0 h 424"/>
                <a:gd name="T167" fmla="*/ 720 w 72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0" h="424">
                  <a:moveTo>
                    <a:pt x="642" y="266"/>
                  </a:moveTo>
                  <a:lnTo>
                    <a:pt x="644" y="271"/>
                  </a:lnTo>
                  <a:lnTo>
                    <a:pt x="648" y="276"/>
                  </a:lnTo>
                  <a:lnTo>
                    <a:pt x="650" y="281"/>
                  </a:lnTo>
                  <a:lnTo>
                    <a:pt x="653" y="287"/>
                  </a:lnTo>
                  <a:lnTo>
                    <a:pt x="654" y="291"/>
                  </a:lnTo>
                  <a:lnTo>
                    <a:pt x="656" y="296"/>
                  </a:lnTo>
                  <a:lnTo>
                    <a:pt x="658" y="300"/>
                  </a:lnTo>
                  <a:lnTo>
                    <a:pt x="659" y="305"/>
                  </a:lnTo>
                  <a:lnTo>
                    <a:pt x="659" y="309"/>
                  </a:lnTo>
                  <a:lnTo>
                    <a:pt x="660" y="313"/>
                  </a:lnTo>
                  <a:lnTo>
                    <a:pt x="660" y="317"/>
                  </a:lnTo>
                  <a:lnTo>
                    <a:pt x="660" y="322"/>
                  </a:lnTo>
                  <a:lnTo>
                    <a:pt x="659" y="328"/>
                  </a:lnTo>
                  <a:lnTo>
                    <a:pt x="658" y="335"/>
                  </a:lnTo>
                  <a:lnTo>
                    <a:pt x="655" y="340"/>
                  </a:lnTo>
                  <a:lnTo>
                    <a:pt x="651" y="346"/>
                  </a:lnTo>
                  <a:lnTo>
                    <a:pt x="647" y="351"/>
                  </a:lnTo>
                  <a:lnTo>
                    <a:pt x="643" y="356"/>
                  </a:lnTo>
                  <a:lnTo>
                    <a:pt x="638" y="359"/>
                  </a:lnTo>
                  <a:lnTo>
                    <a:pt x="633" y="362"/>
                  </a:lnTo>
                  <a:lnTo>
                    <a:pt x="628" y="364"/>
                  </a:lnTo>
                  <a:lnTo>
                    <a:pt x="623" y="366"/>
                  </a:lnTo>
                  <a:lnTo>
                    <a:pt x="617" y="366"/>
                  </a:lnTo>
                  <a:lnTo>
                    <a:pt x="611" y="365"/>
                  </a:lnTo>
                  <a:lnTo>
                    <a:pt x="605" y="363"/>
                  </a:lnTo>
                  <a:lnTo>
                    <a:pt x="599" y="360"/>
                  </a:lnTo>
                  <a:lnTo>
                    <a:pt x="593" y="355"/>
                  </a:lnTo>
                  <a:lnTo>
                    <a:pt x="588" y="350"/>
                  </a:lnTo>
                  <a:lnTo>
                    <a:pt x="581" y="343"/>
                  </a:lnTo>
                  <a:lnTo>
                    <a:pt x="577" y="337"/>
                  </a:lnTo>
                  <a:lnTo>
                    <a:pt x="574" y="333"/>
                  </a:lnTo>
                  <a:lnTo>
                    <a:pt x="572" y="329"/>
                  </a:lnTo>
                  <a:lnTo>
                    <a:pt x="570" y="325"/>
                  </a:lnTo>
                  <a:lnTo>
                    <a:pt x="568" y="322"/>
                  </a:lnTo>
                  <a:lnTo>
                    <a:pt x="566" y="317"/>
                  </a:lnTo>
                  <a:lnTo>
                    <a:pt x="564" y="312"/>
                  </a:lnTo>
                  <a:lnTo>
                    <a:pt x="562" y="308"/>
                  </a:lnTo>
                  <a:lnTo>
                    <a:pt x="561" y="304"/>
                  </a:lnTo>
                  <a:lnTo>
                    <a:pt x="559" y="299"/>
                  </a:lnTo>
                  <a:lnTo>
                    <a:pt x="557" y="294"/>
                  </a:lnTo>
                  <a:lnTo>
                    <a:pt x="556" y="289"/>
                  </a:lnTo>
                  <a:lnTo>
                    <a:pt x="555" y="283"/>
                  </a:lnTo>
                  <a:lnTo>
                    <a:pt x="554" y="279"/>
                  </a:lnTo>
                  <a:lnTo>
                    <a:pt x="553" y="274"/>
                  </a:lnTo>
                  <a:lnTo>
                    <a:pt x="553" y="269"/>
                  </a:lnTo>
                  <a:lnTo>
                    <a:pt x="553" y="265"/>
                  </a:lnTo>
                  <a:lnTo>
                    <a:pt x="553" y="259"/>
                  </a:lnTo>
                  <a:lnTo>
                    <a:pt x="552" y="254"/>
                  </a:lnTo>
                  <a:lnTo>
                    <a:pt x="552" y="248"/>
                  </a:lnTo>
                  <a:lnTo>
                    <a:pt x="552" y="244"/>
                  </a:lnTo>
                  <a:lnTo>
                    <a:pt x="552" y="239"/>
                  </a:lnTo>
                  <a:lnTo>
                    <a:pt x="552" y="235"/>
                  </a:lnTo>
                  <a:lnTo>
                    <a:pt x="553" y="231"/>
                  </a:lnTo>
                  <a:lnTo>
                    <a:pt x="553" y="227"/>
                  </a:lnTo>
                  <a:lnTo>
                    <a:pt x="553" y="223"/>
                  </a:lnTo>
                  <a:lnTo>
                    <a:pt x="554" y="218"/>
                  </a:lnTo>
                  <a:lnTo>
                    <a:pt x="555" y="214"/>
                  </a:lnTo>
                  <a:lnTo>
                    <a:pt x="556" y="211"/>
                  </a:lnTo>
                  <a:lnTo>
                    <a:pt x="558" y="204"/>
                  </a:lnTo>
                  <a:lnTo>
                    <a:pt x="561" y="198"/>
                  </a:lnTo>
                  <a:lnTo>
                    <a:pt x="563" y="192"/>
                  </a:lnTo>
                  <a:lnTo>
                    <a:pt x="566" y="188"/>
                  </a:lnTo>
                  <a:lnTo>
                    <a:pt x="570" y="182"/>
                  </a:lnTo>
                  <a:lnTo>
                    <a:pt x="575" y="178"/>
                  </a:lnTo>
                  <a:lnTo>
                    <a:pt x="579" y="174"/>
                  </a:lnTo>
                  <a:lnTo>
                    <a:pt x="585" y="172"/>
                  </a:lnTo>
                  <a:lnTo>
                    <a:pt x="590" y="170"/>
                  </a:lnTo>
                  <a:lnTo>
                    <a:pt x="596" y="169"/>
                  </a:lnTo>
                  <a:lnTo>
                    <a:pt x="600" y="168"/>
                  </a:lnTo>
                  <a:lnTo>
                    <a:pt x="604" y="168"/>
                  </a:lnTo>
                  <a:lnTo>
                    <a:pt x="608" y="168"/>
                  </a:lnTo>
                  <a:lnTo>
                    <a:pt x="613" y="169"/>
                  </a:lnTo>
                  <a:lnTo>
                    <a:pt x="617" y="170"/>
                  </a:lnTo>
                  <a:lnTo>
                    <a:pt x="621" y="172"/>
                  </a:lnTo>
                  <a:lnTo>
                    <a:pt x="625" y="174"/>
                  </a:lnTo>
                  <a:lnTo>
                    <a:pt x="630" y="178"/>
                  </a:lnTo>
                  <a:lnTo>
                    <a:pt x="653" y="123"/>
                  </a:lnTo>
                  <a:lnTo>
                    <a:pt x="649" y="118"/>
                  </a:lnTo>
                  <a:lnTo>
                    <a:pt x="644" y="115"/>
                  </a:lnTo>
                  <a:lnTo>
                    <a:pt x="639" y="112"/>
                  </a:lnTo>
                  <a:lnTo>
                    <a:pt x="635" y="110"/>
                  </a:lnTo>
                  <a:lnTo>
                    <a:pt x="631" y="107"/>
                  </a:lnTo>
                  <a:lnTo>
                    <a:pt x="626" y="105"/>
                  </a:lnTo>
                  <a:lnTo>
                    <a:pt x="622" y="103"/>
                  </a:lnTo>
                  <a:lnTo>
                    <a:pt x="618" y="102"/>
                  </a:lnTo>
                  <a:lnTo>
                    <a:pt x="614" y="100"/>
                  </a:lnTo>
                  <a:lnTo>
                    <a:pt x="610" y="99"/>
                  </a:lnTo>
                  <a:lnTo>
                    <a:pt x="606" y="98"/>
                  </a:lnTo>
                  <a:lnTo>
                    <a:pt x="603" y="97"/>
                  </a:lnTo>
                  <a:lnTo>
                    <a:pt x="595" y="97"/>
                  </a:lnTo>
                  <a:lnTo>
                    <a:pt x="589" y="97"/>
                  </a:lnTo>
                  <a:lnTo>
                    <a:pt x="581" y="97"/>
                  </a:lnTo>
                  <a:lnTo>
                    <a:pt x="575" y="99"/>
                  </a:lnTo>
                  <a:lnTo>
                    <a:pt x="569" y="101"/>
                  </a:lnTo>
                  <a:lnTo>
                    <a:pt x="563" y="104"/>
                  </a:lnTo>
                  <a:lnTo>
                    <a:pt x="557" y="106"/>
                  </a:lnTo>
                  <a:lnTo>
                    <a:pt x="553" y="110"/>
                  </a:lnTo>
                  <a:lnTo>
                    <a:pt x="548" y="115"/>
                  </a:lnTo>
                  <a:lnTo>
                    <a:pt x="544" y="119"/>
                  </a:lnTo>
                  <a:lnTo>
                    <a:pt x="539" y="124"/>
                  </a:lnTo>
                  <a:lnTo>
                    <a:pt x="535" y="128"/>
                  </a:lnTo>
                  <a:lnTo>
                    <a:pt x="532" y="132"/>
                  </a:lnTo>
                  <a:lnTo>
                    <a:pt x="529" y="137"/>
                  </a:lnTo>
                  <a:lnTo>
                    <a:pt x="526" y="141"/>
                  </a:lnTo>
                  <a:lnTo>
                    <a:pt x="523" y="146"/>
                  </a:lnTo>
                  <a:lnTo>
                    <a:pt x="521" y="150"/>
                  </a:lnTo>
                  <a:lnTo>
                    <a:pt x="519" y="156"/>
                  </a:lnTo>
                  <a:lnTo>
                    <a:pt x="514" y="163"/>
                  </a:lnTo>
                  <a:lnTo>
                    <a:pt x="512" y="169"/>
                  </a:lnTo>
                  <a:lnTo>
                    <a:pt x="511" y="173"/>
                  </a:lnTo>
                  <a:lnTo>
                    <a:pt x="511" y="175"/>
                  </a:lnTo>
                  <a:lnTo>
                    <a:pt x="98" y="28"/>
                  </a:lnTo>
                  <a:lnTo>
                    <a:pt x="36" y="1"/>
                  </a:lnTo>
                  <a:lnTo>
                    <a:pt x="29" y="0"/>
                  </a:lnTo>
                  <a:lnTo>
                    <a:pt x="23" y="4"/>
                  </a:lnTo>
                  <a:lnTo>
                    <a:pt x="19" y="6"/>
                  </a:lnTo>
                  <a:lnTo>
                    <a:pt x="16" y="10"/>
                  </a:lnTo>
                  <a:lnTo>
                    <a:pt x="13" y="14"/>
                  </a:lnTo>
                  <a:lnTo>
                    <a:pt x="11" y="20"/>
                  </a:lnTo>
                  <a:lnTo>
                    <a:pt x="9" y="24"/>
                  </a:lnTo>
                  <a:lnTo>
                    <a:pt x="7" y="31"/>
                  </a:lnTo>
                  <a:lnTo>
                    <a:pt x="7" y="36"/>
                  </a:lnTo>
                  <a:lnTo>
                    <a:pt x="9" y="42"/>
                  </a:lnTo>
                  <a:lnTo>
                    <a:pt x="11" y="47"/>
                  </a:lnTo>
                  <a:lnTo>
                    <a:pt x="15" y="52"/>
                  </a:lnTo>
                  <a:lnTo>
                    <a:pt x="17" y="54"/>
                  </a:lnTo>
                  <a:lnTo>
                    <a:pt x="20" y="58"/>
                  </a:lnTo>
                  <a:lnTo>
                    <a:pt x="24" y="61"/>
                  </a:lnTo>
                  <a:lnTo>
                    <a:pt x="28" y="64"/>
                  </a:lnTo>
                  <a:lnTo>
                    <a:pt x="0" y="150"/>
                  </a:lnTo>
                  <a:lnTo>
                    <a:pt x="64" y="171"/>
                  </a:lnTo>
                  <a:lnTo>
                    <a:pt x="80" y="153"/>
                  </a:lnTo>
                  <a:lnTo>
                    <a:pt x="96" y="82"/>
                  </a:lnTo>
                  <a:lnTo>
                    <a:pt x="99" y="84"/>
                  </a:lnTo>
                  <a:lnTo>
                    <a:pt x="101" y="84"/>
                  </a:lnTo>
                  <a:lnTo>
                    <a:pt x="104" y="85"/>
                  </a:lnTo>
                  <a:lnTo>
                    <a:pt x="107" y="86"/>
                  </a:lnTo>
                  <a:lnTo>
                    <a:pt x="112" y="89"/>
                  </a:lnTo>
                  <a:lnTo>
                    <a:pt x="115" y="91"/>
                  </a:lnTo>
                  <a:lnTo>
                    <a:pt x="119" y="92"/>
                  </a:lnTo>
                  <a:lnTo>
                    <a:pt x="124" y="94"/>
                  </a:lnTo>
                  <a:lnTo>
                    <a:pt x="130" y="97"/>
                  </a:lnTo>
                  <a:lnTo>
                    <a:pt x="135" y="99"/>
                  </a:lnTo>
                  <a:lnTo>
                    <a:pt x="141" y="101"/>
                  </a:lnTo>
                  <a:lnTo>
                    <a:pt x="148" y="104"/>
                  </a:lnTo>
                  <a:lnTo>
                    <a:pt x="155" y="107"/>
                  </a:lnTo>
                  <a:lnTo>
                    <a:pt x="162" y="109"/>
                  </a:lnTo>
                  <a:lnTo>
                    <a:pt x="169" y="112"/>
                  </a:lnTo>
                  <a:lnTo>
                    <a:pt x="176" y="115"/>
                  </a:lnTo>
                  <a:lnTo>
                    <a:pt x="184" y="118"/>
                  </a:lnTo>
                  <a:lnTo>
                    <a:pt x="192" y="121"/>
                  </a:lnTo>
                  <a:lnTo>
                    <a:pt x="200" y="125"/>
                  </a:lnTo>
                  <a:lnTo>
                    <a:pt x="208" y="129"/>
                  </a:lnTo>
                  <a:lnTo>
                    <a:pt x="216" y="133"/>
                  </a:lnTo>
                  <a:lnTo>
                    <a:pt x="225" y="136"/>
                  </a:lnTo>
                  <a:lnTo>
                    <a:pt x="233" y="139"/>
                  </a:lnTo>
                  <a:lnTo>
                    <a:pt x="242" y="143"/>
                  </a:lnTo>
                  <a:lnTo>
                    <a:pt x="252" y="147"/>
                  </a:lnTo>
                  <a:lnTo>
                    <a:pt x="261" y="150"/>
                  </a:lnTo>
                  <a:lnTo>
                    <a:pt x="271" y="155"/>
                  </a:lnTo>
                  <a:lnTo>
                    <a:pt x="280" y="159"/>
                  </a:lnTo>
                  <a:lnTo>
                    <a:pt x="290" y="163"/>
                  </a:lnTo>
                  <a:lnTo>
                    <a:pt x="298" y="167"/>
                  </a:lnTo>
                  <a:lnTo>
                    <a:pt x="308" y="170"/>
                  </a:lnTo>
                  <a:lnTo>
                    <a:pt x="316" y="174"/>
                  </a:lnTo>
                  <a:lnTo>
                    <a:pt x="326" y="177"/>
                  </a:lnTo>
                  <a:lnTo>
                    <a:pt x="335" y="180"/>
                  </a:lnTo>
                  <a:lnTo>
                    <a:pt x="345" y="184"/>
                  </a:lnTo>
                  <a:lnTo>
                    <a:pt x="353" y="188"/>
                  </a:lnTo>
                  <a:lnTo>
                    <a:pt x="363" y="193"/>
                  </a:lnTo>
                  <a:lnTo>
                    <a:pt x="371" y="195"/>
                  </a:lnTo>
                  <a:lnTo>
                    <a:pt x="379" y="199"/>
                  </a:lnTo>
                  <a:lnTo>
                    <a:pt x="388" y="202"/>
                  </a:lnTo>
                  <a:lnTo>
                    <a:pt x="397" y="206"/>
                  </a:lnTo>
                  <a:lnTo>
                    <a:pt x="404" y="209"/>
                  </a:lnTo>
                  <a:lnTo>
                    <a:pt x="414" y="213"/>
                  </a:lnTo>
                  <a:lnTo>
                    <a:pt x="421" y="215"/>
                  </a:lnTo>
                  <a:lnTo>
                    <a:pt x="429" y="220"/>
                  </a:lnTo>
                  <a:lnTo>
                    <a:pt x="436" y="222"/>
                  </a:lnTo>
                  <a:lnTo>
                    <a:pt x="443" y="225"/>
                  </a:lnTo>
                  <a:lnTo>
                    <a:pt x="449" y="228"/>
                  </a:lnTo>
                  <a:lnTo>
                    <a:pt x="456" y="230"/>
                  </a:lnTo>
                  <a:lnTo>
                    <a:pt x="462" y="232"/>
                  </a:lnTo>
                  <a:lnTo>
                    <a:pt x="468" y="234"/>
                  </a:lnTo>
                  <a:lnTo>
                    <a:pt x="473" y="237"/>
                  </a:lnTo>
                  <a:lnTo>
                    <a:pt x="478" y="239"/>
                  </a:lnTo>
                  <a:lnTo>
                    <a:pt x="482" y="240"/>
                  </a:lnTo>
                  <a:lnTo>
                    <a:pt x="486" y="241"/>
                  </a:lnTo>
                  <a:lnTo>
                    <a:pt x="490" y="243"/>
                  </a:lnTo>
                  <a:lnTo>
                    <a:pt x="494" y="244"/>
                  </a:lnTo>
                  <a:lnTo>
                    <a:pt x="501" y="246"/>
                  </a:lnTo>
                  <a:lnTo>
                    <a:pt x="505" y="248"/>
                  </a:lnTo>
                  <a:lnTo>
                    <a:pt x="505" y="253"/>
                  </a:lnTo>
                  <a:lnTo>
                    <a:pt x="505" y="257"/>
                  </a:lnTo>
                  <a:lnTo>
                    <a:pt x="505" y="261"/>
                  </a:lnTo>
                  <a:lnTo>
                    <a:pt x="505" y="266"/>
                  </a:lnTo>
                  <a:lnTo>
                    <a:pt x="505" y="270"/>
                  </a:lnTo>
                  <a:lnTo>
                    <a:pt x="506" y="274"/>
                  </a:lnTo>
                  <a:lnTo>
                    <a:pt x="506" y="279"/>
                  </a:lnTo>
                  <a:lnTo>
                    <a:pt x="507" y="283"/>
                  </a:lnTo>
                  <a:lnTo>
                    <a:pt x="507" y="288"/>
                  </a:lnTo>
                  <a:lnTo>
                    <a:pt x="508" y="292"/>
                  </a:lnTo>
                  <a:lnTo>
                    <a:pt x="508" y="296"/>
                  </a:lnTo>
                  <a:lnTo>
                    <a:pt x="510" y="300"/>
                  </a:lnTo>
                  <a:lnTo>
                    <a:pt x="510" y="304"/>
                  </a:lnTo>
                  <a:lnTo>
                    <a:pt x="512" y="308"/>
                  </a:lnTo>
                  <a:lnTo>
                    <a:pt x="512" y="312"/>
                  </a:lnTo>
                  <a:lnTo>
                    <a:pt x="514" y="317"/>
                  </a:lnTo>
                  <a:lnTo>
                    <a:pt x="517" y="324"/>
                  </a:lnTo>
                  <a:lnTo>
                    <a:pt x="519" y="332"/>
                  </a:lnTo>
                  <a:lnTo>
                    <a:pt x="522" y="339"/>
                  </a:lnTo>
                  <a:lnTo>
                    <a:pt x="526" y="346"/>
                  </a:lnTo>
                  <a:lnTo>
                    <a:pt x="528" y="354"/>
                  </a:lnTo>
                  <a:lnTo>
                    <a:pt x="532" y="360"/>
                  </a:lnTo>
                  <a:lnTo>
                    <a:pt x="536" y="366"/>
                  </a:lnTo>
                  <a:lnTo>
                    <a:pt x="540" y="372"/>
                  </a:lnTo>
                  <a:lnTo>
                    <a:pt x="544" y="377"/>
                  </a:lnTo>
                  <a:lnTo>
                    <a:pt x="548" y="383"/>
                  </a:lnTo>
                  <a:lnTo>
                    <a:pt x="552" y="388"/>
                  </a:lnTo>
                  <a:lnTo>
                    <a:pt x="556" y="393"/>
                  </a:lnTo>
                  <a:lnTo>
                    <a:pt x="560" y="397"/>
                  </a:lnTo>
                  <a:lnTo>
                    <a:pt x="565" y="401"/>
                  </a:lnTo>
                  <a:lnTo>
                    <a:pt x="569" y="405"/>
                  </a:lnTo>
                  <a:lnTo>
                    <a:pt x="574" y="409"/>
                  </a:lnTo>
                  <a:lnTo>
                    <a:pt x="578" y="411"/>
                  </a:lnTo>
                  <a:lnTo>
                    <a:pt x="583" y="415"/>
                  </a:lnTo>
                  <a:lnTo>
                    <a:pt x="588" y="417"/>
                  </a:lnTo>
                  <a:lnTo>
                    <a:pt x="593" y="420"/>
                  </a:lnTo>
                  <a:lnTo>
                    <a:pt x="597" y="421"/>
                  </a:lnTo>
                  <a:lnTo>
                    <a:pt x="601" y="422"/>
                  </a:lnTo>
                  <a:lnTo>
                    <a:pt x="606" y="423"/>
                  </a:lnTo>
                  <a:lnTo>
                    <a:pt x="611" y="424"/>
                  </a:lnTo>
                  <a:lnTo>
                    <a:pt x="618" y="424"/>
                  </a:lnTo>
                  <a:lnTo>
                    <a:pt x="625" y="424"/>
                  </a:lnTo>
                  <a:lnTo>
                    <a:pt x="632" y="423"/>
                  </a:lnTo>
                  <a:lnTo>
                    <a:pt x="639" y="422"/>
                  </a:lnTo>
                  <a:lnTo>
                    <a:pt x="644" y="420"/>
                  </a:lnTo>
                  <a:lnTo>
                    <a:pt x="651" y="418"/>
                  </a:lnTo>
                  <a:lnTo>
                    <a:pt x="656" y="415"/>
                  </a:lnTo>
                  <a:lnTo>
                    <a:pt x="662" y="412"/>
                  </a:lnTo>
                  <a:lnTo>
                    <a:pt x="668" y="408"/>
                  </a:lnTo>
                  <a:lnTo>
                    <a:pt x="673" y="405"/>
                  </a:lnTo>
                  <a:lnTo>
                    <a:pt x="678" y="401"/>
                  </a:lnTo>
                  <a:lnTo>
                    <a:pt x="683" y="396"/>
                  </a:lnTo>
                  <a:lnTo>
                    <a:pt x="687" y="391"/>
                  </a:lnTo>
                  <a:lnTo>
                    <a:pt x="691" y="387"/>
                  </a:lnTo>
                  <a:lnTo>
                    <a:pt x="695" y="380"/>
                  </a:lnTo>
                  <a:lnTo>
                    <a:pt x="699" y="375"/>
                  </a:lnTo>
                  <a:lnTo>
                    <a:pt x="702" y="369"/>
                  </a:lnTo>
                  <a:lnTo>
                    <a:pt x="704" y="363"/>
                  </a:lnTo>
                  <a:lnTo>
                    <a:pt x="707" y="357"/>
                  </a:lnTo>
                  <a:lnTo>
                    <a:pt x="710" y="350"/>
                  </a:lnTo>
                  <a:lnTo>
                    <a:pt x="712" y="342"/>
                  </a:lnTo>
                  <a:lnTo>
                    <a:pt x="714" y="335"/>
                  </a:lnTo>
                  <a:lnTo>
                    <a:pt x="715" y="328"/>
                  </a:lnTo>
                  <a:lnTo>
                    <a:pt x="717" y="322"/>
                  </a:lnTo>
                  <a:lnTo>
                    <a:pt x="717" y="317"/>
                  </a:lnTo>
                  <a:lnTo>
                    <a:pt x="718" y="313"/>
                  </a:lnTo>
                  <a:lnTo>
                    <a:pt x="718" y="309"/>
                  </a:lnTo>
                  <a:lnTo>
                    <a:pt x="719" y="305"/>
                  </a:lnTo>
                  <a:lnTo>
                    <a:pt x="719" y="301"/>
                  </a:lnTo>
                  <a:lnTo>
                    <a:pt x="720" y="298"/>
                  </a:lnTo>
                  <a:lnTo>
                    <a:pt x="720" y="293"/>
                  </a:lnTo>
                  <a:lnTo>
                    <a:pt x="720" y="290"/>
                  </a:lnTo>
                  <a:lnTo>
                    <a:pt x="720" y="286"/>
                  </a:lnTo>
                  <a:lnTo>
                    <a:pt x="720" y="281"/>
                  </a:lnTo>
                  <a:lnTo>
                    <a:pt x="720" y="277"/>
                  </a:lnTo>
                  <a:lnTo>
                    <a:pt x="720" y="274"/>
                  </a:lnTo>
                  <a:lnTo>
                    <a:pt x="720" y="270"/>
                  </a:lnTo>
                  <a:lnTo>
                    <a:pt x="720" y="266"/>
                  </a:lnTo>
                  <a:lnTo>
                    <a:pt x="720" y="262"/>
                  </a:lnTo>
                  <a:lnTo>
                    <a:pt x="720" y="258"/>
                  </a:lnTo>
                  <a:lnTo>
                    <a:pt x="642" y="266"/>
                  </a:lnTo>
                  <a:close/>
                </a:path>
              </a:pathLst>
            </a:custGeom>
            <a:solidFill>
              <a:srgbClr val="F7D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8" name="Freeform 23"/>
            <p:cNvSpPr>
              <a:spLocks/>
            </p:cNvSpPr>
            <p:nvPr/>
          </p:nvSpPr>
          <p:spPr bwMode="auto">
            <a:xfrm>
              <a:off x="3014" y="2007"/>
              <a:ext cx="113" cy="197"/>
            </a:xfrm>
            <a:custGeom>
              <a:avLst/>
              <a:gdLst>
                <a:gd name="T0" fmla="*/ 35 w 113"/>
                <a:gd name="T1" fmla="*/ 143 h 197"/>
                <a:gd name="T2" fmla="*/ 35 w 113"/>
                <a:gd name="T3" fmla="*/ 139 h 197"/>
                <a:gd name="T4" fmla="*/ 37 w 113"/>
                <a:gd name="T5" fmla="*/ 135 h 197"/>
                <a:gd name="T6" fmla="*/ 38 w 113"/>
                <a:gd name="T7" fmla="*/ 131 h 197"/>
                <a:gd name="T8" fmla="*/ 39 w 113"/>
                <a:gd name="T9" fmla="*/ 127 h 197"/>
                <a:gd name="T10" fmla="*/ 41 w 113"/>
                <a:gd name="T11" fmla="*/ 119 h 197"/>
                <a:gd name="T12" fmla="*/ 42 w 113"/>
                <a:gd name="T13" fmla="*/ 113 h 197"/>
                <a:gd name="T14" fmla="*/ 42 w 113"/>
                <a:gd name="T15" fmla="*/ 106 h 197"/>
                <a:gd name="T16" fmla="*/ 42 w 113"/>
                <a:gd name="T17" fmla="*/ 100 h 197"/>
                <a:gd name="T18" fmla="*/ 42 w 113"/>
                <a:gd name="T19" fmla="*/ 93 h 197"/>
                <a:gd name="T20" fmla="*/ 42 w 113"/>
                <a:gd name="T21" fmla="*/ 88 h 197"/>
                <a:gd name="T22" fmla="*/ 39 w 113"/>
                <a:gd name="T23" fmla="*/ 82 h 197"/>
                <a:gd name="T24" fmla="*/ 38 w 113"/>
                <a:gd name="T25" fmla="*/ 77 h 197"/>
                <a:gd name="T26" fmla="*/ 36 w 113"/>
                <a:gd name="T27" fmla="*/ 73 h 197"/>
                <a:gd name="T28" fmla="*/ 34 w 113"/>
                <a:gd name="T29" fmla="*/ 69 h 197"/>
                <a:gd name="T30" fmla="*/ 28 w 113"/>
                <a:gd name="T31" fmla="*/ 60 h 197"/>
                <a:gd name="T32" fmla="*/ 23 w 113"/>
                <a:gd name="T33" fmla="*/ 55 h 197"/>
                <a:gd name="T34" fmla="*/ 0 w 113"/>
                <a:gd name="T35" fmla="*/ 2 h 197"/>
                <a:gd name="T36" fmla="*/ 46 w 113"/>
                <a:gd name="T37" fmla="*/ 0 h 197"/>
                <a:gd name="T38" fmla="*/ 53 w 113"/>
                <a:gd name="T39" fmla="*/ 5 h 197"/>
                <a:gd name="T40" fmla="*/ 59 w 113"/>
                <a:gd name="T41" fmla="*/ 11 h 197"/>
                <a:gd name="T42" fmla="*/ 66 w 113"/>
                <a:gd name="T43" fmla="*/ 18 h 197"/>
                <a:gd name="T44" fmla="*/ 72 w 113"/>
                <a:gd name="T45" fmla="*/ 25 h 197"/>
                <a:gd name="T46" fmla="*/ 74 w 113"/>
                <a:gd name="T47" fmla="*/ 29 h 197"/>
                <a:gd name="T48" fmla="*/ 77 w 113"/>
                <a:gd name="T49" fmla="*/ 33 h 197"/>
                <a:gd name="T50" fmla="*/ 80 w 113"/>
                <a:gd name="T51" fmla="*/ 37 h 197"/>
                <a:gd name="T52" fmla="*/ 83 w 113"/>
                <a:gd name="T53" fmla="*/ 42 h 197"/>
                <a:gd name="T54" fmla="*/ 85 w 113"/>
                <a:gd name="T55" fmla="*/ 46 h 197"/>
                <a:gd name="T56" fmla="*/ 87 w 113"/>
                <a:gd name="T57" fmla="*/ 50 h 197"/>
                <a:gd name="T58" fmla="*/ 89 w 113"/>
                <a:gd name="T59" fmla="*/ 54 h 197"/>
                <a:gd name="T60" fmla="*/ 92 w 113"/>
                <a:gd name="T61" fmla="*/ 58 h 197"/>
                <a:gd name="T62" fmla="*/ 93 w 113"/>
                <a:gd name="T63" fmla="*/ 62 h 197"/>
                <a:gd name="T64" fmla="*/ 95 w 113"/>
                <a:gd name="T65" fmla="*/ 67 h 197"/>
                <a:gd name="T66" fmla="*/ 97 w 113"/>
                <a:gd name="T67" fmla="*/ 72 h 197"/>
                <a:gd name="T68" fmla="*/ 99 w 113"/>
                <a:gd name="T69" fmla="*/ 76 h 197"/>
                <a:gd name="T70" fmla="*/ 100 w 113"/>
                <a:gd name="T71" fmla="*/ 81 h 197"/>
                <a:gd name="T72" fmla="*/ 101 w 113"/>
                <a:gd name="T73" fmla="*/ 86 h 197"/>
                <a:gd name="T74" fmla="*/ 103 w 113"/>
                <a:gd name="T75" fmla="*/ 90 h 197"/>
                <a:gd name="T76" fmla="*/ 105 w 113"/>
                <a:gd name="T77" fmla="*/ 95 h 197"/>
                <a:gd name="T78" fmla="*/ 106 w 113"/>
                <a:gd name="T79" fmla="*/ 100 h 197"/>
                <a:gd name="T80" fmla="*/ 107 w 113"/>
                <a:gd name="T81" fmla="*/ 105 h 197"/>
                <a:gd name="T82" fmla="*/ 108 w 113"/>
                <a:gd name="T83" fmla="*/ 110 h 197"/>
                <a:gd name="T84" fmla="*/ 109 w 113"/>
                <a:gd name="T85" fmla="*/ 115 h 197"/>
                <a:gd name="T86" fmla="*/ 110 w 113"/>
                <a:gd name="T87" fmla="*/ 119 h 197"/>
                <a:gd name="T88" fmla="*/ 110 w 113"/>
                <a:gd name="T89" fmla="*/ 124 h 197"/>
                <a:gd name="T90" fmla="*/ 111 w 113"/>
                <a:gd name="T91" fmla="*/ 130 h 197"/>
                <a:gd name="T92" fmla="*/ 113 w 113"/>
                <a:gd name="T93" fmla="*/ 135 h 197"/>
                <a:gd name="T94" fmla="*/ 78 w 113"/>
                <a:gd name="T95" fmla="*/ 197 h 197"/>
                <a:gd name="T96" fmla="*/ 35 w 113"/>
                <a:gd name="T97" fmla="*/ 143 h 197"/>
                <a:gd name="T98" fmla="*/ 35 w 113"/>
                <a:gd name="T99" fmla="*/ 143 h 1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97"/>
                <a:gd name="T152" fmla="*/ 113 w 113"/>
                <a:gd name="T153" fmla="*/ 197 h 1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97">
                  <a:moveTo>
                    <a:pt x="35" y="143"/>
                  </a:moveTo>
                  <a:lnTo>
                    <a:pt x="35" y="139"/>
                  </a:lnTo>
                  <a:lnTo>
                    <a:pt x="37" y="135"/>
                  </a:lnTo>
                  <a:lnTo>
                    <a:pt x="38" y="131"/>
                  </a:lnTo>
                  <a:lnTo>
                    <a:pt x="39" y="127"/>
                  </a:lnTo>
                  <a:lnTo>
                    <a:pt x="41" y="119"/>
                  </a:lnTo>
                  <a:lnTo>
                    <a:pt x="42" y="113"/>
                  </a:lnTo>
                  <a:lnTo>
                    <a:pt x="42" y="106"/>
                  </a:lnTo>
                  <a:lnTo>
                    <a:pt x="42" y="100"/>
                  </a:lnTo>
                  <a:lnTo>
                    <a:pt x="42" y="93"/>
                  </a:lnTo>
                  <a:lnTo>
                    <a:pt x="42" y="88"/>
                  </a:lnTo>
                  <a:lnTo>
                    <a:pt x="39" y="82"/>
                  </a:lnTo>
                  <a:lnTo>
                    <a:pt x="38" y="77"/>
                  </a:lnTo>
                  <a:lnTo>
                    <a:pt x="36" y="73"/>
                  </a:lnTo>
                  <a:lnTo>
                    <a:pt x="34" y="69"/>
                  </a:lnTo>
                  <a:lnTo>
                    <a:pt x="28" y="60"/>
                  </a:lnTo>
                  <a:lnTo>
                    <a:pt x="23" y="55"/>
                  </a:lnTo>
                  <a:lnTo>
                    <a:pt x="0" y="2"/>
                  </a:lnTo>
                  <a:lnTo>
                    <a:pt x="46" y="0"/>
                  </a:lnTo>
                  <a:lnTo>
                    <a:pt x="53" y="5"/>
                  </a:lnTo>
                  <a:lnTo>
                    <a:pt x="59" y="11"/>
                  </a:lnTo>
                  <a:lnTo>
                    <a:pt x="66" y="18"/>
                  </a:lnTo>
                  <a:lnTo>
                    <a:pt x="72" y="25"/>
                  </a:lnTo>
                  <a:lnTo>
                    <a:pt x="74" y="29"/>
                  </a:lnTo>
                  <a:lnTo>
                    <a:pt x="77" y="33"/>
                  </a:lnTo>
                  <a:lnTo>
                    <a:pt x="80" y="37"/>
                  </a:lnTo>
                  <a:lnTo>
                    <a:pt x="83" y="42"/>
                  </a:lnTo>
                  <a:lnTo>
                    <a:pt x="85" y="46"/>
                  </a:lnTo>
                  <a:lnTo>
                    <a:pt x="87" y="50"/>
                  </a:lnTo>
                  <a:lnTo>
                    <a:pt x="89" y="54"/>
                  </a:lnTo>
                  <a:lnTo>
                    <a:pt x="92" y="58"/>
                  </a:lnTo>
                  <a:lnTo>
                    <a:pt x="93" y="62"/>
                  </a:lnTo>
                  <a:lnTo>
                    <a:pt x="95" y="67"/>
                  </a:lnTo>
                  <a:lnTo>
                    <a:pt x="97" y="72"/>
                  </a:lnTo>
                  <a:lnTo>
                    <a:pt x="99" y="76"/>
                  </a:lnTo>
                  <a:lnTo>
                    <a:pt x="100" y="81"/>
                  </a:lnTo>
                  <a:lnTo>
                    <a:pt x="101" y="86"/>
                  </a:lnTo>
                  <a:lnTo>
                    <a:pt x="103" y="90"/>
                  </a:lnTo>
                  <a:lnTo>
                    <a:pt x="105" y="95"/>
                  </a:lnTo>
                  <a:lnTo>
                    <a:pt x="106" y="100"/>
                  </a:lnTo>
                  <a:lnTo>
                    <a:pt x="107" y="105"/>
                  </a:lnTo>
                  <a:lnTo>
                    <a:pt x="108" y="110"/>
                  </a:lnTo>
                  <a:lnTo>
                    <a:pt x="109" y="115"/>
                  </a:lnTo>
                  <a:lnTo>
                    <a:pt x="110" y="119"/>
                  </a:lnTo>
                  <a:lnTo>
                    <a:pt x="110" y="124"/>
                  </a:lnTo>
                  <a:lnTo>
                    <a:pt x="111" y="130"/>
                  </a:lnTo>
                  <a:lnTo>
                    <a:pt x="113" y="135"/>
                  </a:lnTo>
                  <a:lnTo>
                    <a:pt x="78" y="197"/>
                  </a:lnTo>
                  <a:lnTo>
                    <a:pt x="35" y="143"/>
                  </a:lnTo>
                  <a:close/>
                </a:path>
              </a:pathLst>
            </a:custGeom>
            <a:solidFill>
              <a:srgbClr val="F7D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09" name="Freeform 24"/>
            <p:cNvSpPr>
              <a:spLocks/>
            </p:cNvSpPr>
            <p:nvPr/>
          </p:nvSpPr>
          <p:spPr bwMode="auto">
            <a:xfrm>
              <a:off x="1969" y="2756"/>
              <a:ext cx="65" cy="45"/>
            </a:xfrm>
            <a:custGeom>
              <a:avLst/>
              <a:gdLst>
                <a:gd name="T0" fmla="*/ 42 w 65"/>
                <a:gd name="T1" fmla="*/ 9 h 45"/>
                <a:gd name="T2" fmla="*/ 0 w 65"/>
                <a:gd name="T3" fmla="*/ 0 h 45"/>
                <a:gd name="T4" fmla="*/ 40 w 65"/>
                <a:gd name="T5" fmla="*/ 45 h 45"/>
                <a:gd name="T6" fmla="*/ 65 w 65"/>
                <a:gd name="T7" fmla="*/ 7 h 45"/>
                <a:gd name="T8" fmla="*/ 42 w 65"/>
                <a:gd name="T9" fmla="*/ 9 h 45"/>
                <a:gd name="T10" fmla="*/ 42 w 65"/>
                <a:gd name="T11" fmla="*/ 9 h 45"/>
                <a:gd name="T12" fmla="*/ 0 60000 65536"/>
                <a:gd name="T13" fmla="*/ 0 60000 65536"/>
                <a:gd name="T14" fmla="*/ 0 60000 65536"/>
                <a:gd name="T15" fmla="*/ 0 60000 65536"/>
                <a:gd name="T16" fmla="*/ 0 60000 65536"/>
                <a:gd name="T17" fmla="*/ 0 60000 65536"/>
                <a:gd name="T18" fmla="*/ 0 w 65"/>
                <a:gd name="T19" fmla="*/ 0 h 45"/>
                <a:gd name="T20" fmla="*/ 65 w 6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5" h="45">
                  <a:moveTo>
                    <a:pt x="42" y="9"/>
                  </a:moveTo>
                  <a:lnTo>
                    <a:pt x="0" y="0"/>
                  </a:lnTo>
                  <a:lnTo>
                    <a:pt x="40" y="45"/>
                  </a:lnTo>
                  <a:lnTo>
                    <a:pt x="65" y="7"/>
                  </a:lnTo>
                  <a:lnTo>
                    <a:pt x="4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0" name="Freeform 25"/>
            <p:cNvSpPr>
              <a:spLocks/>
            </p:cNvSpPr>
            <p:nvPr/>
          </p:nvSpPr>
          <p:spPr bwMode="auto">
            <a:xfrm>
              <a:off x="2742" y="2797"/>
              <a:ext cx="36" cy="75"/>
            </a:xfrm>
            <a:custGeom>
              <a:avLst/>
              <a:gdLst>
                <a:gd name="T0" fmla="*/ 0 w 36"/>
                <a:gd name="T1" fmla="*/ 14 h 75"/>
                <a:gd name="T2" fmla="*/ 29 w 36"/>
                <a:gd name="T3" fmla="*/ 0 h 75"/>
                <a:gd name="T4" fmla="*/ 36 w 36"/>
                <a:gd name="T5" fmla="*/ 75 h 75"/>
                <a:gd name="T6" fmla="*/ 0 w 36"/>
                <a:gd name="T7" fmla="*/ 14 h 75"/>
                <a:gd name="T8" fmla="*/ 0 w 36"/>
                <a:gd name="T9" fmla="*/ 14 h 75"/>
                <a:gd name="T10" fmla="*/ 0 60000 65536"/>
                <a:gd name="T11" fmla="*/ 0 60000 65536"/>
                <a:gd name="T12" fmla="*/ 0 60000 65536"/>
                <a:gd name="T13" fmla="*/ 0 60000 65536"/>
                <a:gd name="T14" fmla="*/ 0 60000 65536"/>
                <a:gd name="T15" fmla="*/ 0 w 36"/>
                <a:gd name="T16" fmla="*/ 0 h 75"/>
                <a:gd name="T17" fmla="*/ 36 w 36"/>
                <a:gd name="T18" fmla="*/ 75 h 75"/>
              </a:gdLst>
              <a:ahLst/>
              <a:cxnLst>
                <a:cxn ang="T10">
                  <a:pos x="T0" y="T1"/>
                </a:cxn>
                <a:cxn ang="T11">
                  <a:pos x="T2" y="T3"/>
                </a:cxn>
                <a:cxn ang="T12">
                  <a:pos x="T4" y="T5"/>
                </a:cxn>
                <a:cxn ang="T13">
                  <a:pos x="T6" y="T7"/>
                </a:cxn>
                <a:cxn ang="T14">
                  <a:pos x="T8" y="T9"/>
                </a:cxn>
              </a:cxnLst>
              <a:rect l="T15" t="T16" r="T17" b="T18"/>
              <a:pathLst>
                <a:path w="36" h="75">
                  <a:moveTo>
                    <a:pt x="0" y="14"/>
                  </a:moveTo>
                  <a:lnTo>
                    <a:pt x="29" y="0"/>
                  </a:lnTo>
                  <a:lnTo>
                    <a:pt x="36" y="75"/>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1" name="Freeform 26"/>
            <p:cNvSpPr>
              <a:spLocks/>
            </p:cNvSpPr>
            <p:nvPr/>
          </p:nvSpPr>
          <p:spPr bwMode="auto">
            <a:xfrm>
              <a:off x="2142" y="2208"/>
              <a:ext cx="40" cy="35"/>
            </a:xfrm>
            <a:custGeom>
              <a:avLst/>
              <a:gdLst>
                <a:gd name="T0" fmla="*/ 38 w 40"/>
                <a:gd name="T1" fmla="*/ 35 h 35"/>
                <a:gd name="T2" fmla="*/ 40 w 40"/>
                <a:gd name="T3" fmla="*/ 13 h 35"/>
                <a:gd name="T4" fmla="*/ 30 w 40"/>
                <a:gd name="T5" fmla="*/ 0 h 35"/>
                <a:gd name="T6" fmla="*/ 29 w 40"/>
                <a:gd name="T7" fmla="*/ 0 h 35"/>
                <a:gd name="T8" fmla="*/ 27 w 40"/>
                <a:gd name="T9" fmla="*/ 2 h 35"/>
                <a:gd name="T10" fmla="*/ 26 w 40"/>
                <a:gd name="T11" fmla="*/ 5 h 35"/>
                <a:gd name="T12" fmla="*/ 28 w 40"/>
                <a:gd name="T13" fmla="*/ 9 h 35"/>
                <a:gd name="T14" fmla="*/ 32 w 40"/>
                <a:gd name="T15" fmla="*/ 15 h 35"/>
                <a:gd name="T16" fmla="*/ 18 w 40"/>
                <a:gd name="T17" fmla="*/ 13 h 35"/>
                <a:gd name="T18" fmla="*/ 1 w 40"/>
                <a:gd name="T19" fmla="*/ 5 h 35"/>
                <a:gd name="T20" fmla="*/ 0 w 40"/>
                <a:gd name="T21" fmla="*/ 7 h 35"/>
                <a:gd name="T22" fmla="*/ 1 w 40"/>
                <a:gd name="T23" fmla="*/ 14 h 35"/>
                <a:gd name="T24" fmla="*/ 2 w 40"/>
                <a:gd name="T25" fmla="*/ 18 h 35"/>
                <a:gd name="T26" fmla="*/ 6 w 40"/>
                <a:gd name="T27" fmla="*/ 22 h 35"/>
                <a:gd name="T28" fmla="*/ 9 w 40"/>
                <a:gd name="T29" fmla="*/ 27 h 35"/>
                <a:gd name="T30" fmla="*/ 16 w 40"/>
                <a:gd name="T31" fmla="*/ 31 h 35"/>
                <a:gd name="T32" fmla="*/ 21 w 40"/>
                <a:gd name="T33" fmla="*/ 33 h 35"/>
                <a:gd name="T34" fmla="*/ 26 w 40"/>
                <a:gd name="T35" fmla="*/ 34 h 35"/>
                <a:gd name="T36" fmla="*/ 29 w 40"/>
                <a:gd name="T37" fmla="*/ 34 h 35"/>
                <a:gd name="T38" fmla="*/ 33 w 40"/>
                <a:gd name="T39" fmla="*/ 35 h 35"/>
                <a:gd name="T40" fmla="*/ 36 w 40"/>
                <a:gd name="T41" fmla="*/ 35 h 35"/>
                <a:gd name="T42" fmla="*/ 38 w 40"/>
                <a:gd name="T43" fmla="*/ 35 h 35"/>
                <a:gd name="T44" fmla="*/ 38 w 40"/>
                <a:gd name="T45" fmla="*/ 35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35"/>
                <a:gd name="T71" fmla="*/ 40 w 40"/>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35">
                  <a:moveTo>
                    <a:pt x="38" y="35"/>
                  </a:moveTo>
                  <a:lnTo>
                    <a:pt x="40" y="13"/>
                  </a:lnTo>
                  <a:lnTo>
                    <a:pt x="30" y="0"/>
                  </a:lnTo>
                  <a:lnTo>
                    <a:pt x="29" y="0"/>
                  </a:lnTo>
                  <a:lnTo>
                    <a:pt x="27" y="2"/>
                  </a:lnTo>
                  <a:lnTo>
                    <a:pt x="26" y="5"/>
                  </a:lnTo>
                  <a:lnTo>
                    <a:pt x="28" y="9"/>
                  </a:lnTo>
                  <a:lnTo>
                    <a:pt x="32" y="15"/>
                  </a:lnTo>
                  <a:lnTo>
                    <a:pt x="18" y="13"/>
                  </a:lnTo>
                  <a:lnTo>
                    <a:pt x="1" y="5"/>
                  </a:lnTo>
                  <a:lnTo>
                    <a:pt x="0" y="7"/>
                  </a:lnTo>
                  <a:lnTo>
                    <a:pt x="1" y="14"/>
                  </a:lnTo>
                  <a:lnTo>
                    <a:pt x="2" y="18"/>
                  </a:lnTo>
                  <a:lnTo>
                    <a:pt x="6" y="22"/>
                  </a:lnTo>
                  <a:lnTo>
                    <a:pt x="9" y="27"/>
                  </a:lnTo>
                  <a:lnTo>
                    <a:pt x="16" y="31"/>
                  </a:lnTo>
                  <a:lnTo>
                    <a:pt x="21" y="33"/>
                  </a:lnTo>
                  <a:lnTo>
                    <a:pt x="26" y="34"/>
                  </a:lnTo>
                  <a:lnTo>
                    <a:pt x="29" y="34"/>
                  </a:lnTo>
                  <a:lnTo>
                    <a:pt x="33" y="35"/>
                  </a:lnTo>
                  <a:lnTo>
                    <a:pt x="36" y="35"/>
                  </a:lnTo>
                  <a:lnTo>
                    <a:pt x="3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2" name="Freeform 27"/>
            <p:cNvSpPr>
              <a:spLocks/>
            </p:cNvSpPr>
            <p:nvPr/>
          </p:nvSpPr>
          <p:spPr bwMode="auto">
            <a:xfrm>
              <a:off x="2470" y="1959"/>
              <a:ext cx="35" cy="99"/>
            </a:xfrm>
            <a:custGeom>
              <a:avLst/>
              <a:gdLst>
                <a:gd name="T0" fmla="*/ 11 w 35"/>
                <a:gd name="T1" fmla="*/ 0 h 99"/>
                <a:gd name="T2" fmla="*/ 0 w 35"/>
                <a:gd name="T3" fmla="*/ 99 h 99"/>
                <a:gd name="T4" fmla="*/ 26 w 35"/>
                <a:gd name="T5" fmla="*/ 94 h 99"/>
                <a:gd name="T6" fmla="*/ 35 w 35"/>
                <a:gd name="T7" fmla="*/ 8 h 99"/>
                <a:gd name="T8" fmla="*/ 11 w 35"/>
                <a:gd name="T9" fmla="*/ 0 h 99"/>
                <a:gd name="T10" fmla="*/ 11 w 35"/>
                <a:gd name="T11" fmla="*/ 0 h 99"/>
                <a:gd name="T12" fmla="*/ 0 60000 65536"/>
                <a:gd name="T13" fmla="*/ 0 60000 65536"/>
                <a:gd name="T14" fmla="*/ 0 60000 65536"/>
                <a:gd name="T15" fmla="*/ 0 60000 65536"/>
                <a:gd name="T16" fmla="*/ 0 60000 65536"/>
                <a:gd name="T17" fmla="*/ 0 60000 65536"/>
                <a:gd name="T18" fmla="*/ 0 w 35"/>
                <a:gd name="T19" fmla="*/ 0 h 99"/>
                <a:gd name="T20" fmla="*/ 35 w 35"/>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35" h="99">
                  <a:moveTo>
                    <a:pt x="11" y="0"/>
                  </a:moveTo>
                  <a:lnTo>
                    <a:pt x="0" y="99"/>
                  </a:lnTo>
                  <a:lnTo>
                    <a:pt x="26" y="94"/>
                  </a:lnTo>
                  <a:lnTo>
                    <a:pt x="35" y="8"/>
                  </a:lnTo>
                  <a:lnTo>
                    <a:pt x="11" y="0"/>
                  </a:lnTo>
                  <a:close/>
                </a:path>
              </a:pathLst>
            </a:custGeom>
            <a:solidFill>
              <a:srgbClr val="E69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3" name="Freeform 28"/>
            <p:cNvSpPr>
              <a:spLocks/>
            </p:cNvSpPr>
            <p:nvPr/>
          </p:nvSpPr>
          <p:spPr bwMode="auto">
            <a:xfrm>
              <a:off x="2946" y="2051"/>
              <a:ext cx="67" cy="198"/>
            </a:xfrm>
            <a:custGeom>
              <a:avLst/>
              <a:gdLst>
                <a:gd name="T0" fmla="*/ 52 w 67"/>
                <a:gd name="T1" fmla="*/ 0 h 198"/>
                <a:gd name="T2" fmla="*/ 50 w 67"/>
                <a:gd name="T3" fmla="*/ 3 h 198"/>
                <a:gd name="T4" fmla="*/ 47 w 67"/>
                <a:gd name="T5" fmla="*/ 9 h 198"/>
                <a:gd name="T6" fmla="*/ 40 w 67"/>
                <a:gd name="T7" fmla="*/ 18 h 198"/>
                <a:gd name="T8" fmla="*/ 34 w 67"/>
                <a:gd name="T9" fmla="*/ 29 h 198"/>
                <a:gd name="T10" fmla="*/ 30 w 67"/>
                <a:gd name="T11" fmla="*/ 39 h 198"/>
                <a:gd name="T12" fmla="*/ 28 w 67"/>
                <a:gd name="T13" fmla="*/ 47 h 198"/>
                <a:gd name="T14" fmla="*/ 26 w 67"/>
                <a:gd name="T15" fmla="*/ 56 h 198"/>
                <a:gd name="T16" fmla="*/ 25 w 67"/>
                <a:gd name="T17" fmla="*/ 65 h 198"/>
                <a:gd name="T18" fmla="*/ 25 w 67"/>
                <a:gd name="T19" fmla="*/ 75 h 198"/>
                <a:gd name="T20" fmla="*/ 24 w 67"/>
                <a:gd name="T21" fmla="*/ 86 h 198"/>
                <a:gd name="T22" fmla="*/ 25 w 67"/>
                <a:gd name="T23" fmla="*/ 96 h 198"/>
                <a:gd name="T24" fmla="*/ 25 w 67"/>
                <a:gd name="T25" fmla="*/ 105 h 198"/>
                <a:gd name="T26" fmla="*/ 27 w 67"/>
                <a:gd name="T27" fmla="*/ 115 h 198"/>
                <a:gd name="T28" fmla="*/ 29 w 67"/>
                <a:gd name="T29" fmla="*/ 125 h 198"/>
                <a:gd name="T30" fmla="*/ 32 w 67"/>
                <a:gd name="T31" fmla="*/ 134 h 198"/>
                <a:gd name="T32" fmla="*/ 34 w 67"/>
                <a:gd name="T33" fmla="*/ 143 h 198"/>
                <a:gd name="T34" fmla="*/ 39 w 67"/>
                <a:gd name="T35" fmla="*/ 156 h 198"/>
                <a:gd name="T36" fmla="*/ 47 w 67"/>
                <a:gd name="T37" fmla="*/ 170 h 198"/>
                <a:gd name="T38" fmla="*/ 55 w 67"/>
                <a:gd name="T39" fmla="*/ 184 h 198"/>
                <a:gd name="T40" fmla="*/ 62 w 67"/>
                <a:gd name="T41" fmla="*/ 194 h 198"/>
                <a:gd name="T42" fmla="*/ 65 w 67"/>
                <a:gd name="T43" fmla="*/ 198 h 198"/>
                <a:gd name="T44" fmla="*/ 55 w 67"/>
                <a:gd name="T45" fmla="*/ 195 h 198"/>
                <a:gd name="T46" fmla="*/ 44 w 67"/>
                <a:gd name="T47" fmla="*/ 190 h 198"/>
                <a:gd name="T48" fmla="*/ 32 w 67"/>
                <a:gd name="T49" fmla="*/ 180 h 198"/>
                <a:gd name="T50" fmla="*/ 23 w 67"/>
                <a:gd name="T51" fmla="*/ 170 h 198"/>
                <a:gd name="T52" fmla="*/ 17 w 67"/>
                <a:gd name="T53" fmla="*/ 163 h 198"/>
                <a:gd name="T54" fmla="*/ 12 w 67"/>
                <a:gd name="T55" fmla="*/ 153 h 198"/>
                <a:gd name="T56" fmla="*/ 8 w 67"/>
                <a:gd name="T57" fmla="*/ 142 h 198"/>
                <a:gd name="T58" fmla="*/ 5 w 67"/>
                <a:gd name="T59" fmla="*/ 130 h 198"/>
                <a:gd name="T60" fmla="*/ 3 w 67"/>
                <a:gd name="T61" fmla="*/ 116 h 198"/>
                <a:gd name="T62" fmla="*/ 2 w 67"/>
                <a:gd name="T63" fmla="*/ 105 h 198"/>
                <a:gd name="T64" fmla="*/ 0 w 67"/>
                <a:gd name="T65" fmla="*/ 97 h 198"/>
                <a:gd name="T66" fmla="*/ 0 w 67"/>
                <a:gd name="T67" fmla="*/ 87 h 198"/>
                <a:gd name="T68" fmla="*/ 0 w 67"/>
                <a:gd name="T69" fmla="*/ 74 h 198"/>
                <a:gd name="T70" fmla="*/ 1 w 67"/>
                <a:gd name="T71" fmla="*/ 62 h 198"/>
                <a:gd name="T72" fmla="*/ 2 w 67"/>
                <a:gd name="T73" fmla="*/ 51 h 198"/>
                <a:gd name="T74" fmla="*/ 3 w 67"/>
                <a:gd name="T75" fmla="*/ 42 h 198"/>
                <a:gd name="T76" fmla="*/ 7 w 67"/>
                <a:gd name="T77" fmla="*/ 30 h 198"/>
                <a:gd name="T78" fmla="*/ 14 w 67"/>
                <a:gd name="T79" fmla="*/ 18 h 198"/>
                <a:gd name="T80" fmla="*/ 22 w 67"/>
                <a:gd name="T81" fmla="*/ 9 h 198"/>
                <a:gd name="T82" fmla="*/ 32 w 67"/>
                <a:gd name="T83" fmla="*/ 4 h 198"/>
                <a:gd name="T84" fmla="*/ 44 w 67"/>
                <a:gd name="T85" fmla="*/ 0 h 198"/>
                <a:gd name="T86" fmla="*/ 50 w 67"/>
                <a:gd name="T87" fmla="*/ 0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198"/>
                <a:gd name="T134" fmla="*/ 67 w 67"/>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198">
                  <a:moveTo>
                    <a:pt x="50" y="0"/>
                  </a:moveTo>
                  <a:lnTo>
                    <a:pt x="52" y="0"/>
                  </a:lnTo>
                  <a:lnTo>
                    <a:pt x="52" y="2"/>
                  </a:lnTo>
                  <a:lnTo>
                    <a:pt x="50" y="3"/>
                  </a:lnTo>
                  <a:lnTo>
                    <a:pt x="49" y="6"/>
                  </a:lnTo>
                  <a:lnTo>
                    <a:pt x="47" y="9"/>
                  </a:lnTo>
                  <a:lnTo>
                    <a:pt x="44" y="13"/>
                  </a:lnTo>
                  <a:lnTo>
                    <a:pt x="40" y="18"/>
                  </a:lnTo>
                  <a:lnTo>
                    <a:pt x="38" y="23"/>
                  </a:lnTo>
                  <a:lnTo>
                    <a:pt x="34" y="29"/>
                  </a:lnTo>
                  <a:lnTo>
                    <a:pt x="32" y="36"/>
                  </a:lnTo>
                  <a:lnTo>
                    <a:pt x="30" y="39"/>
                  </a:lnTo>
                  <a:lnTo>
                    <a:pt x="30" y="43"/>
                  </a:lnTo>
                  <a:lnTo>
                    <a:pt x="28" y="47"/>
                  </a:lnTo>
                  <a:lnTo>
                    <a:pt x="27" y="51"/>
                  </a:lnTo>
                  <a:lnTo>
                    <a:pt x="26" y="56"/>
                  </a:lnTo>
                  <a:lnTo>
                    <a:pt x="25" y="61"/>
                  </a:lnTo>
                  <a:lnTo>
                    <a:pt x="25" y="65"/>
                  </a:lnTo>
                  <a:lnTo>
                    <a:pt x="25" y="71"/>
                  </a:lnTo>
                  <a:lnTo>
                    <a:pt x="25" y="75"/>
                  </a:lnTo>
                  <a:lnTo>
                    <a:pt x="24" y="81"/>
                  </a:lnTo>
                  <a:lnTo>
                    <a:pt x="24" y="86"/>
                  </a:lnTo>
                  <a:lnTo>
                    <a:pt x="25" y="91"/>
                  </a:lnTo>
                  <a:lnTo>
                    <a:pt x="25" y="96"/>
                  </a:lnTo>
                  <a:lnTo>
                    <a:pt x="25" y="101"/>
                  </a:lnTo>
                  <a:lnTo>
                    <a:pt x="25" y="105"/>
                  </a:lnTo>
                  <a:lnTo>
                    <a:pt x="27" y="111"/>
                  </a:lnTo>
                  <a:lnTo>
                    <a:pt x="27" y="115"/>
                  </a:lnTo>
                  <a:lnTo>
                    <a:pt x="28" y="121"/>
                  </a:lnTo>
                  <a:lnTo>
                    <a:pt x="29" y="125"/>
                  </a:lnTo>
                  <a:lnTo>
                    <a:pt x="30" y="130"/>
                  </a:lnTo>
                  <a:lnTo>
                    <a:pt x="32" y="134"/>
                  </a:lnTo>
                  <a:lnTo>
                    <a:pt x="33" y="139"/>
                  </a:lnTo>
                  <a:lnTo>
                    <a:pt x="34" y="143"/>
                  </a:lnTo>
                  <a:lnTo>
                    <a:pt x="36" y="148"/>
                  </a:lnTo>
                  <a:lnTo>
                    <a:pt x="39" y="156"/>
                  </a:lnTo>
                  <a:lnTo>
                    <a:pt x="44" y="164"/>
                  </a:lnTo>
                  <a:lnTo>
                    <a:pt x="47" y="170"/>
                  </a:lnTo>
                  <a:lnTo>
                    <a:pt x="51" y="177"/>
                  </a:lnTo>
                  <a:lnTo>
                    <a:pt x="55" y="184"/>
                  </a:lnTo>
                  <a:lnTo>
                    <a:pt x="59" y="190"/>
                  </a:lnTo>
                  <a:lnTo>
                    <a:pt x="62" y="194"/>
                  </a:lnTo>
                  <a:lnTo>
                    <a:pt x="67" y="198"/>
                  </a:lnTo>
                  <a:lnTo>
                    <a:pt x="65" y="198"/>
                  </a:lnTo>
                  <a:lnTo>
                    <a:pt x="60" y="197"/>
                  </a:lnTo>
                  <a:lnTo>
                    <a:pt x="55" y="195"/>
                  </a:lnTo>
                  <a:lnTo>
                    <a:pt x="50" y="193"/>
                  </a:lnTo>
                  <a:lnTo>
                    <a:pt x="44" y="190"/>
                  </a:lnTo>
                  <a:lnTo>
                    <a:pt x="38" y="187"/>
                  </a:lnTo>
                  <a:lnTo>
                    <a:pt x="32" y="180"/>
                  </a:lnTo>
                  <a:lnTo>
                    <a:pt x="26" y="174"/>
                  </a:lnTo>
                  <a:lnTo>
                    <a:pt x="23" y="170"/>
                  </a:lnTo>
                  <a:lnTo>
                    <a:pt x="20" y="167"/>
                  </a:lnTo>
                  <a:lnTo>
                    <a:pt x="17" y="163"/>
                  </a:lnTo>
                  <a:lnTo>
                    <a:pt x="15" y="159"/>
                  </a:lnTo>
                  <a:lnTo>
                    <a:pt x="12" y="153"/>
                  </a:lnTo>
                  <a:lnTo>
                    <a:pt x="10" y="147"/>
                  </a:lnTo>
                  <a:lnTo>
                    <a:pt x="8" y="142"/>
                  </a:lnTo>
                  <a:lnTo>
                    <a:pt x="7" y="137"/>
                  </a:lnTo>
                  <a:lnTo>
                    <a:pt x="5" y="130"/>
                  </a:lnTo>
                  <a:lnTo>
                    <a:pt x="4" y="124"/>
                  </a:lnTo>
                  <a:lnTo>
                    <a:pt x="3" y="116"/>
                  </a:lnTo>
                  <a:lnTo>
                    <a:pt x="3" y="109"/>
                  </a:lnTo>
                  <a:lnTo>
                    <a:pt x="2" y="105"/>
                  </a:lnTo>
                  <a:lnTo>
                    <a:pt x="1" y="100"/>
                  </a:lnTo>
                  <a:lnTo>
                    <a:pt x="0" y="97"/>
                  </a:lnTo>
                  <a:lnTo>
                    <a:pt x="0" y="94"/>
                  </a:lnTo>
                  <a:lnTo>
                    <a:pt x="0" y="87"/>
                  </a:lnTo>
                  <a:lnTo>
                    <a:pt x="0" y="80"/>
                  </a:lnTo>
                  <a:lnTo>
                    <a:pt x="0" y="74"/>
                  </a:lnTo>
                  <a:lnTo>
                    <a:pt x="0" y="67"/>
                  </a:lnTo>
                  <a:lnTo>
                    <a:pt x="1" y="62"/>
                  </a:lnTo>
                  <a:lnTo>
                    <a:pt x="2" y="57"/>
                  </a:lnTo>
                  <a:lnTo>
                    <a:pt x="2" y="51"/>
                  </a:lnTo>
                  <a:lnTo>
                    <a:pt x="3" y="46"/>
                  </a:lnTo>
                  <a:lnTo>
                    <a:pt x="3" y="42"/>
                  </a:lnTo>
                  <a:lnTo>
                    <a:pt x="5" y="38"/>
                  </a:lnTo>
                  <a:lnTo>
                    <a:pt x="7" y="30"/>
                  </a:lnTo>
                  <a:lnTo>
                    <a:pt x="11" y="25"/>
                  </a:lnTo>
                  <a:lnTo>
                    <a:pt x="14" y="18"/>
                  </a:lnTo>
                  <a:lnTo>
                    <a:pt x="18" y="13"/>
                  </a:lnTo>
                  <a:lnTo>
                    <a:pt x="22" y="9"/>
                  </a:lnTo>
                  <a:lnTo>
                    <a:pt x="27" y="7"/>
                  </a:lnTo>
                  <a:lnTo>
                    <a:pt x="32" y="4"/>
                  </a:lnTo>
                  <a:lnTo>
                    <a:pt x="37" y="2"/>
                  </a:lnTo>
                  <a:lnTo>
                    <a:pt x="44" y="0"/>
                  </a:lnTo>
                  <a:lnTo>
                    <a:pt x="50" y="0"/>
                  </a:lnTo>
                  <a:close/>
                </a:path>
              </a:pathLst>
            </a:custGeom>
            <a:solidFill>
              <a:srgbClr val="E69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4" name="Freeform 29"/>
            <p:cNvSpPr>
              <a:spLocks/>
            </p:cNvSpPr>
            <p:nvPr/>
          </p:nvSpPr>
          <p:spPr bwMode="auto">
            <a:xfrm>
              <a:off x="3032" y="1994"/>
              <a:ext cx="98" cy="317"/>
            </a:xfrm>
            <a:custGeom>
              <a:avLst/>
              <a:gdLst>
                <a:gd name="T0" fmla="*/ 16 w 98"/>
                <a:gd name="T1" fmla="*/ 2 h 317"/>
                <a:gd name="T2" fmla="*/ 28 w 98"/>
                <a:gd name="T3" fmla="*/ 10 h 317"/>
                <a:gd name="T4" fmla="*/ 40 w 98"/>
                <a:gd name="T5" fmla="*/ 20 h 317"/>
                <a:gd name="T6" fmla="*/ 52 w 98"/>
                <a:gd name="T7" fmla="*/ 32 h 317"/>
                <a:gd name="T8" fmla="*/ 64 w 98"/>
                <a:gd name="T9" fmla="*/ 48 h 317"/>
                <a:gd name="T10" fmla="*/ 75 w 98"/>
                <a:gd name="T11" fmla="*/ 67 h 317"/>
                <a:gd name="T12" fmla="*/ 82 w 98"/>
                <a:gd name="T13" fmla="*/ 83 h 317"/>
                <a:gd name="T14" fmla="*/ 86 w 98"/>
                <a:gd name="T15" fmla="*/ 96 h 317"/>
                <a:gd name="T16" fmla="*/ 90 w 98"/>
                <a:gd name="T17" fmla="*/ 110 h 317"/>
                <a:gd name="T18" fmla="*/ 93 w 98"/>
                <a:gd name="T19" fmla="*/ 124 h 317"/>
                <a:gd name="T20" fmla="*/ 95 w 98"/>
                <a:gd name="T21" fmla="*/ 140 h 317"/>
                <a:gd name="T22" fmla="*/ 97 w 98"/>
                <a:gd name="T23" fmla="*/ 157 h 317"/>
                <a:gd name="T24" fmla="*/ 98 w 98"/>
                <a:gd name="T25" fmla="*/ 176 h 317"/>
                <a:gd name="T26" fmla="*/ 96 w 98"/>
                <a:gd name="T27" fmla="*/ 193 h 317"/>
                <a:gd name="T28" fmla="*/ 95 w 98"/>
                <a:gd name="T29" fmla="*/ 210 h 317"/>
                <a:gd name="T30" fmla="*/ 92 w 98"/>
                <a:gd name="T31" fmla="*/ 225 h 317"/>
                <a:gd name="T32" fmla="*/ 88 w 98"/>
                <a:gd name="T33" fmla="*/ 238 h 317"/>
                <a:gd name="T34" fmla="*/ 83 w 98"/>
                <a:gd name="T35" fmla="*/ 250 h 317"/>
                <a:gd name="T36" fmla="*/ 74 w 98"/>
                <a:gd name="T37" fmla="*/ 267 h 317"/>
                <a:gd name="T38" fmla="*/ 61 w 98"/>
                <a:gd name="T39" fmla="*/ 284 h 317"/>
                <a:gd name="T40" fmla="*/ 49 w 98"/>
                <a:gd name="T41" fmla="*/ 296 h 317"/>
                <a:gd name="T42" fmla="*/ 34 w 98"/>
                <a:gd name="T43" fmla="*/ 305 h 317"/>
                <a:gd name="T44" fmla="*/ 21 w 98"/>
                <a:gd name="T45" fmla="*/ 310 h 317"/>
                <a:gd name="T46" fmla="*/ 8 w 98"/>
                <a:gd name="T47" fmla="*/ 314 h 317"/>
                <a:gd name="T48" fmla="*/ 0 w 98"/>
                <a:gd name="T49" fmla="*/ 317 h 317"/>
                <a:gd name="T50" fmla="*/ 5 w 98"/>
                <a:gd name="T51" fmla="*/ 312 h 317"/>
                <a:gd name="T52" fmla="*/ 19 w 98"/>
                <a:gd name="T53" fmla="*/ 302 h 317"/>
                <a:gd name="T54" fmla="*/ 34 w 98"/>
                <a:gd name="T55" fmla="*/ 288 h 317"/>
                <a:gd name="T56" fmla="*/ 44 w 98"/>
                <a:gd name="T57" fmla="*/ 277 h 317"/>
                <a:gd name="T58" fmla="*/ 52 w 98"/>
                <a:gd name="T59" fmla="*/ 261 h 317"/>
                <a:gd name="T60" fmla="*/ 61 w 98"/>
                <a:gd name="T61" fmla="*/ 244 h 317"/>
                <a:gd name="T62" fmla="*/ 67 w 98"/>
                <a:gd name="T63" fmla="*/ 223 h 317"/>
                <a:gd name="T64" fmla="*/ 70 w 98"/>
                <a:gd name="T65" fmla="*/ 208 h 317"/>
                <a:gd name="T66" fmla="*/ 71 w 98"/>
                <a:gd name="T67" fmla="*/ 195 h 317"/>
                <a:gd name="T68" fmla="*/ 70 w 98"/>
                <a:gd name="T69" fmla="*/ 185 h 317"/>
                <a:gd name="T70" fmla="*/ 59 w 98"/>
                <a:gd name="T71" fmla="*/ 167 h 317"/>
                <a:gd name="T72" fmla="*/ 45 w 98"/>
                <a:gd name="T73" fmla="*/ 151 h 317"/>
                <a:gd name="T74" fmla="*/ 48 w 98"/>
                <a:gd name="T75" fmla="*/ 147 h 317"/>
                <a:gd name="T76" fmla="*/ 52 w 98"/>
                <a:gd name="T77" fmla="*/ 138 h 317"/>
                <a:gd name="T78" fmla="*/ 56 w 98"/>
                <a:gd name="T79" fmla="*/ 126 h 317"/>
                <a:gd name="T80" fmla="*/ 59 w 98"/>
                <a:gd name="T81" fmla="*/ 108 h 317"/>
                <a:gd name="T82" fmla="*/ 57 w 98"/>
                <a:gd name="T83" fmla="*/ 96 h 317"/>
                <a:gd name="T84" fmla="*/ 54 w 98"/>
                <a:gd name="T85" fmla="*/ 84 h 317"/>
                <a:gd name="T86" fmla="*/ 50 w 98"/>
                <a:gd name="T87" fmla="*/ 70 h 317"/>
                <a:gd name="T88" fmla="*/ 44 w 98"/>
                <a:gd name="T89" fmla="*/ 57 h 317"/>
                <a:gd name="T90" fmla="*/ 37 w 98"/>
                <a:gd name="T91" fmla="*/ 43 h 317"/>
                <a:gd name="T92" fmla="*/ 31 w 98"/>
                <a:gd name="T93" fmla="*/ 31 h 317"/>
                <a:gd name="T94" fmla="*/ 22 w 98"/>
                <a:gd name="T95" fmla="*/ 17 h 317"/>
                <a:gd name="T96" fmla="*/ 14 w 98"/>
                <a:gd name="T97" fmla="*/ 3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317"/>
                <a:gd name="T149" fmla="*/ 98 w 98"/>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317">
                  <a:moveTo>
                    <a:pt x="12" y="0"/>
                  </a:moveTo>
                  <a:lnTo>
                    <a:pt x="13" y="0"/>
                  </a:lnTo>
                  <a:lnTo>
                    <a:pt x="16" y="2"/>
                  </a:lnTo>
                  <a:lnTo>
                    <a:pt x="19" y="4"/>
                  </a:lnTo>
                  <a:lnTo>
                    <a:pt x="26" y="8"/>
                  </a:lnTo>
                  <a:lnTo>
                    <a:pt x="28" y="10"/>
                  </a:lnTo>
                  <a:lnTo>
                    <a:pt x="32" y="14"/>
                  </a:lnTo>
                  <a:lnTo>
                    <a:pt x="35" y="17"/>
                  </a:lnTo>
                  <a:lnTo>
                    <a:pt x="40" y="20"/>
                  </a:lnTo>
                  <a:lnTo>
                    <a:pt x="44" y="24"/>
                  </a:lnTo>
                  <a:lnTo>
                    <a:pt x="48" y="28"/>
                  </a:lnTo>
                  <a:lnTo>
                    <a:pt x="52" y="32"/>
                  </a:lnTo>
                  <a:lnTo>
                    <a:pt x="56" y="38"/>
                  </a:lnTo>
                  <a:lnTo>
                    <a:pt x="60" y="42"/>
                  </a:lnTo>
                  <a:lnTo>
                    <a:pt x="64" y="48"/>
                  </a:lnTo>
                  <a:lnTo>
                    <a:pt x="68" y="55"/>
                  </a:lnTo>
                  <a:lnTo>
                    <a:pt x="72" y="61"/>
                  </a:lnTo>
                  <a:lnTo>
                    <a:pt x="75" y="67"/>
                  </a:lnTo>
                  <a:lnTo>
                    <a:pt x="79" y="75"/>
                  </a:lnTo>
                  <a:lnTo>
                    <a:pt x="80" y="79"/>
                  </a:lnTo>
                  <a:lnTo>
                    <a:pt x="82" y="83"/>
                  </a:lnTo>
                  <a:lnTo>
                    <a:pt x="83" y="87"/>
                  </a:lnTo>
                  <a:lnTo>
                    <a:pt x="86" y="92"/>
                  </a:lnTo>
                  <a:lnTo>
                    <a:pt x="86" y="96"/>
                  </a:lnTo>
                  <a:lnTo>
                    <a:pt x="88" y="100"/>
                  </a:lnTo>
                  <a:lnTo>
                    <a:pt x="89" y="104"/>
                  </a:lnTo>
                  <a:lnTo>
                    <a:pt x="90" y="110"/>
                  </a:lnTo>
                  <a:lnTo>
                    <a:pt x="91" y="114"/>
                  </a:lnTo>
                  <a:lnTo>
                    <a:pt x="92" y="119"/>
                  </a:lnTo>
                  <a:lnTo>
                    <a:pt x="93" y="124"/>
                  </a:lnTo>
                  <a:lnTo>
                    <a:pt x="95" y="129"/>
                  </a:lnTo>
                  <a:lnTo>
                    <a:pt x="95" y="134"/>
                  </a:lnTo>
                  <a:lnTo>
                    <a:pt x="95" y="140"/>
                  </a:lnTo>
                  <a:lnTo>
                    <a:pt x="96" y="146"/>
                  </a:lnTo>
                  <a:lnTo>
                    <a:pt x="97" y="152"/>
                  </a:lnTo>
                  <a:lnTo>
                    <a:pt x="97" y="157"/>
                  </a:lnTo>
                  <a:lnTo>
                    <a:pt x="97" y="163"/>
                  </a:lnTo>
                  <a:lnTo>
                    <a:pt x="97" y="169"/>
                  </a:lnTo>
                  <a:lnTo>
                    <a:pt x="98" y="176"/>
                  </a:lnTo>
                  <a:lnTo>
                    <a:pt x="97" y="182"/>
                  </a:lnTo>
                  <a:lnTo>
                    <a:pt x="97" y="188"/>
                  </a:lnTo>
                  <a:lnTo>
                    <a:pt x="96" y="193"/>
                  </a:lnTo>
                  <a:lnTo>
                    <a:pt x="96" y="199"/>
                  </a:lnTo>
                  <a:lnTo>
                    <a:pt x="95" y="204"/>
                  </a:lnTo>
                  <a:lnTo>
                    <a:pt x="95" y="210"/>
                  </a:lnTo>
                  <a:lnTo>
                    <a:pt x="94" y="215"/>
                  </a:lnTo>
                  <a:lnTo>
                    <a:pt x="93" y="221"/>
                  </a:lnTo>
                  <a:lnTo>
                    <a:pt x="92" y="225"/>
                  </a:lnTo>
                  <a:lnTo>
                    <a:pt x="90" y="229"/>
                  </a:lnTo>
                  <a:lnTo>
                    <a:pt x="89" y="233"/>
                  </a:lnTo>
                  <a:lnTo>
                    <a:pt x="88" y="238"/>
                  </a:lnTo>
                  <a:lnTo>
                    <a:pt x="86" y="242"/>
                  </a:lnTo>
                  <a:lnTo>
                    <a:pt x="85" y="247"/>
                  </a:lnTo>
                  <a:lnTo>
                    <a:pt x="83" y="250"/>
                  </a:lnTo>
                  <a:lnTo>
                    <a:pt x="82" y="254"/>
                  </a:lnTo>
                  <a:lnTo>
                    <a:pt x="78" y="260"/>
                  </a:lnTo>
                  <a:lnTo>
                    <a:pt x="74" y="267"/>
                  </a:lnTo>
                  <a:lnTo>
                    <a:pt x="70" y="274"/>
                  </a:lnTo>
                  <a:lnTo>
                    <a:pt x="66" y="279"/>
                  </a:lnTo>
                  <a:lnTo>
                    <a:pt x="61" y="284"/>
                  </a:lnTo>
                  <a:lnTo>
                    <a:pt x="57" y="288"/>
                  </a:lnTo>
                  <a:lnTo>
                    <a:pt x="53" y="292"/>
                  </a:lnTo>
                  <a:lnTo>
                    <a:pt x="49" y="296"/>
                  </a:lnTo>
                  <a:lnTo>
                    <a:pt x="44" y="299"/>
                  </a:lnTo>
                  <a:lnTo>
                    <a:pt x="38" y="302"/>
                  </a:lnTo>
                  <a:lnTo>
                    <a:pt x="34" y="305"/>
                  </a:lnTo>
                  <a:lnTo>
                    <a:pt x="30" y="308"/>
                  </a:lnTo>
                  <a:lnTo>
                    <a:pt x="26" y="309"/>
                  </a:lnTo>
                  <a:lnTo>
                    <a:pt x="21" y="310"/>
                  </a:lnTo>
                  <a:lnTo>
                    <a:pt x="17" y="312"/>
                  </a:lnTo>
                  <a:lnTo>
                    <a:pt x="15" y="313"/>
                  </a:lnTo>
                  <a:lnTo>
                    <a:pt x="8" y="314"/>
                  </a:lnTo>
                  <a:lnTo>
                    <a:pt x="3" y="316"/>
                  </a:lnTo>
                  <a:lnTo>
                    <a:pt x="1" y="316"/>
                  </a:lnTo>
                  <a:lnTo>
                    <a:pt x="0" y="317"/>
                  </a:lnTo>
                  <a:lnTo>
                    <a:pt x="0" y="316"/>
                  </a:lnTo>
                  <a:lnTo>
                    <a:pt x="2" y="314"/>
                  </a:lnTo>
                  <a:lnTo>
                    <a:pt x="5" y="312"/>
                  </a:lnTo>
                  <a:lnTo>
                    <a:pt x="9" y="311"/>
                  </a:lnTo>
                  <a:lnTo>
                    <a:pt x="13" y="308"/>
                  </a:lnTo>
                  <a:lnTo>
                    <a:pt x="19" y="302"/>
                  </a:lnTo>
                  <a:lnTo>
                    <a:pt x="25" y="297"/>
                  </a:lnTo>
                  <a:lnTo>
                    <a:pt x="31" y="292"/>
                  </a:lnTo>
                  <a:lnTo>
                    <a:pt x="34" y="288"/>
                  </a:lnTo>
                  <a:lnTo>
                    <a:pt x="37" y="284"/>
                  </a:lnTo>
                  <a:lnTo>
                    <a:pt x="40" y="280"/>
                  </a:lnTo>
                  <a:lnTo>
                    <a:pt x="44" y="277"/>
                  </a:lnTo>
                  <a:lnTo>
                    <a:pt x="47" y="272"/>
                  </a:lnTo>
                  <a:lnTo>
                    <a:pt x="50" y="266"/>
                  </a:lnTo>
                  <a:lnTo>
                    <a:pt x="52" y="261"/>
                  </a:lnTo>
                  <a:lnTo>
                    <a:pt x="56" y="256"/>
                  </a:lnTo>
                  <a:lnTo>
                    <a:pt x="58" y="250"/>
                  </a:lnTo>
                  <a:lnTo>
                    <a:pt x="61" y="244"/>
                  </a:lnTo>
                  <a:lnTo>
                    <a:pt x="63" y="236"/>
                  </a:lnTo>
                  <a:lnTo>
                    <a:pt x="65" y="230"/>
                  </a:lnTo>
                  <a:lnTo>
                    <a:pt x="67" y="223"/>
                  </a:lnTo>
                  <a:lnTo>
                    <a:pt x="69" y="216"/>
                  </a:lnTo>
                  <a:lnTo>
                    <a:pt x="69" y="212"/>
                  </a:lnTo>
                  <a:lnTo>
                    <a:pt x="70" y="208"/>
                  </a:lnTo>
                  <a:lnTo>
                    <a:pt x="70" y="203"/>
                  </a:lnTo>
                  <a:lnTo>
                    <a:pt x="72" y="199"/>
                  </a:lnTo>
                  <a:lnTo>
                    <a:pt x="71" y="195"/>
                  </a:lnTo>
                  <a:lnTo>
                    <a:pt x="71" y="192"/>
                  </a:lnTo>
                  <a:lnTo>
                    <a:pt x="70" y="188"/>
                  </a:lnTo>
                  <a:lnTo>
                    <a:pt x="70" y="185"/>
                  </a:lnTo>
                  <a:lnTo>
                    <a:pt x="67" y="179"/>
                  </a:lnTo>
                  <a:lnTo>
                    <a:pt x="63" y="173"/>
                  </a:lnTo>
                  <a:lnTo>
                    <a:pt x="59" y="167"/>
                  </a:lnTo>
                  <a:lnTo>
                    <a:pt x="54" y="162"/>
                  </a:lnTo>
                  <a:lnTo>
                    <a:pt x="49" y="157"/>
                  </a:lnTo>
                  <a:lnTo>
                    <a:pt x="45" y="151"/>
                  </a:lnTo>
                  <a:lnTo>
                    <a:pt x="46" y="150"/>
                  </a:lnTo>
                  <a:lnTo>
                    <a:pt x="48" y="147"/>
                  </a:lnTo>
                  <a:lnTo>
                    <a:pt x="50" y="144"/>
                  </a:lnTo>
                  <a:lnTo>
                    <a:pt x="51" y="140"/>
                  </a:lnTo>
                  <a:lnTo>
                    <a:pt x="52" y="138"/>
                  </a:lnTo>
                  <a:lnTo>
                    <a:pt x="54" y="134"/>
                  </a:lnTo>
                  <a:lnTo>
                    <a:pt x="55" y="131"/>
                  </a:lnTo>
                  <a:lnTo>
                    <a:pt x="56" y="126"/>
                  </a:lnTo>
                  <a:lnTo>
                    <a:pt x="56" y="121"/>
                  </a:lnTo>
                  <a:lnTo>
                    <a:pt x="57" y="115"/>
                  </a:lnTo>
                  <a:lnTo>
                    <a:pt x="59" y="108"/>
                  </a:lnTo>
                  <a:lnTo>
                    <a:pt x="58" y="104"/>
                  </a:lnTo>
                  <a:lnTo>
                    <a:pt x="58" y="100"/>
                  </a:lnTo>
                  <a:lnTo>
                    <a:pt x="57" y="96"/>
                  </a:lnTo>
                  <a:lnTo>
                    <a:pt x="56" y="92"/>
                  </a:lnTo>
                  <a:lnTo>
                    <a:pt x="55" y="88"/>
                  </a:lnTo>
                  <a:lnTo>
                    <a:pt x="54" y="84"/>
                  </a:lnTo>
                  <a:lnTo>
                    <a:pt x="52" y="80"/>
                  </a:lnTo>
                  <a:lnTo>
                    <a:pt x="52" y="75"/>
                  </a:lnTo>
                  <a:lnTo>
                    <a:pt x="50" y="70"/>
                  </a:lnTo>
                  <a:lnTo>
                    <a:pt x="47" y="66"/>
                  </a:lnTo>
                  <a:lnTo>
                    <a:pt x="45" y="61"/>
                  </a:lnTo>
                  <a:lnTo>
                    <a:pt x="44" y="57"/>
                  </a:lnTo>
                  <a:lnTo>
                    <a:pt x="41" y="52"/>
                  </a:lnTo>
                  <a:lnTo>
                    <a:pt x="39" y="48"/>
                  </a:lnTo>
                  <a:lnTo>
                    <a:pt x="37" y="43"/>
                  </a:lnTo>
                  <a:lnTo>
                    <a:pt x="35" y="40"/>
                  </a:lnTo>
                  <a:lnTo>
                    <a:pt x="33" y="35"/>
                  </a:lnTo>
                  <a:lnTo>
                    <a:pt x="31" y="31"/>
                  </a:lnTo>
                  <a:lnTo>
                    <a:pt x="28" y="27"/>
                  </a:lnTo>
                  <a:lnTo>
                    <a:pt x="26" y="24"/>
                  </a:lnTo>
                  <a:lnTo>
                    <a:pt x="22" y="17"/>
                  </a:lnTo>
                  <a:lnTo>
                    <a:pt x="19" y="11"/>
                  </a:lnTo>
                  <a:lnTo>
                    <a:pt x="16" y="6"/>
                  </a:lnTo>
                  <a:lnTo>
                    <a:pt x="14" y="3"/>
                  </a:lnTo>
                  <a:lnTo>
                    <a:pt x="12" y="0"/>
                  </a:lnTo>
                  <a:close/>
                </a:path>
              </a:pathLst>
            </a:custGeom>
            <a:solidFill>
              <a:srgbClr val="E69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5" name="Freeform 30"/>
            <p:cNvSpPr>
              <a:spLocks/>
            </p:cNvSpPr>
            <p:nvPr/>
          </p:nvSpPr>
          <p:spPr bwMode="auto">
            <a:xfrm>
              <a:off x="2184" y="2229"/>
              <a:ext cx="23" cy="20"/>
            </a:xfrm>
            <a:custGeom>
              <a:avLst/>
              <a:gdLst>
                <a:gd name="T0" fmla="*/ 2 w 23"/>
                <a:gd name="T1" fmla="*/ 2 h 20"/>
                <a:gd name="T2" fmla="*/ 23 w 23"/>
                <a:gd name="T3" fmla="*/ 0 h 20"/>
                <a:gd name="T4" fmla="*/ 15 w 23"/>
                <a:gd name="T5" fmla="*/ 20 h 20"/>
                <a:gd name="T6" fmla="*/ 0 w 23"/>
                <a:gd name="T7" fmla="*/ 14 h 20"/>
                <a:gd name="T8" fmla="*/ 2 w 23"/>
                <a:gd name="T9" fmla="*/ 2 h 20"/>
                <a:gd name="T10" fmla="*/ 2 w 23"/>
                <a:gd name="T11" fmla="*/ 2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 y="2"/>
                  </a:moveTo>
                  <a:lnTo>
                    <a:pt x="23" y="0"/>
                  </a:lnTo>
                  <a:lnTo>
                    <a:pt x="15" y="20"/>
                  </a:lnTo>
                  <a:lnTo>
                    <a:pt x="0" y="14"/>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6" name="Freeform 31"/>
            <p:cNvSpPr>
              <a:spLocks/>
            </p:cNvSpPr>
            <p:nvPr/>
          </p:nvSpPr>
          <p:spPr bwMode="auto">
            <a:xfrm>
              <a:off x="2671" y="2050"/>
              <a:ext cx="25" cy="22"/>
            </a:xfrm>
            <a:custGeom>
              <a:avLst/>
              <a:gdLst>
                <a:gd name="T0" fmla="*/ 0 w 25"/>
                <a:gd name="T1" fmla="*/ 4 h 22"/>
                <a:gd name="T2" fmla="*/ 15 w 25"/>
                <a:gd name="T3" fmla="*/ 0 h 22"/>
                <a:gd name="T4" fmla="*/ 25 w 25"/>
                <a:gd name="T5" fmla="*/ 12 h 22"/>
                <a:gd name="T6" fmla="*/ 4 w 25"/>
                <a:gd name="T7" fmla="*/ 22 h 22"/>
                <a:gd name="T8" fmla="*/ 0 w 25"/>
                <a:gd name="T9" fmla="*/ 4 h 22"/>
                <a:gd name="T10" fmla="*/ 0 w 25"/>
                <a:gd name="T11" fmla="*/ 4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4"/>
                  </a:moveTo>
                  <a:lnTo>
                    <a:pt x="15" y="0"/>
                  </a:lnTo>
                  <a:lnTo>
                    <a:pt x="25" y="12"/>
                  </a:lnTo>
                  <a:lnTo>
                    <a:pt x="4" y="2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7" name="Freeform 32"/>
            <p:cNvSpPr>
              <a:spLocks/>
            </p:cNvSpPr>
            <p:nvPr/>
          </p:nvSpPr>
          <p:spPr bwMode="auto">
            <a:xfrm>
              <a:off x="2361" y="2173"/>
              <a:ext cx="169" cy="54"/>
            </a:xfrm>
            <a:custGeom>
              <a:avLst/>
              <a:gdLst>
                <a:gd name="T0" fmla="*/ 71 w 169"/>
                <a:gd name="T1" fmla="*/ 18 h 54"/>
                <a:gd name="T2" fmla="*/ 61 w 169"/>
                <a:gd name="T3" fmla="*/ 20 h 54"/>
                <a:gd name="T4" fmla="*/ 51 w 169"/>
                <a:gd name="T5" fmla="*/ 24 h 54"/>
                <a:gd name="T6" fmla="*/ 43 w 169"/>
                <a:gd name="T7" fmla="*/ 28 h 54"/>
                <a:gd name="T8" fmla="*/ 31 w 169"/>
                <a:gd name="T9" fmla="*/ 33 h 54"/>
                <a:gd name="T10" fmla="*/ 20 w 169"/>
                <a:gd name="T11" fmla="*/ 39 h 54"/>
                <a:gd name="T12" fmla="*/ 11 w 169"/>
                <a:gd name="T13" fmla="*/ 44 h 54"/>
                <a:gd name="T14" fmla="*/ 5 w 169"/>
                <a:gd name="T15" fmla="*/ 48 h 54"/>
                <a:gd name="T16" fmla="*/ 0 w 169"/>
                <a:gd name="T17" fmla="*/ 53 h 54"/>
                <a:gd name="T18" fmla="*/ 6 w 169"/>
                <a:gd name="T19" fmla="*/ 51 h 54"/>
                <a:gd name="T20" fmla="*/ 18 w 169"/>
                <a:gd name="T21" fmla="*/ 46 h 54"/>
                <a:gd name="T22" fmla="*/ 30 w 169"/>
                <a:gd name="T23" fmla="*/ 42 h 54"/>
                <a:gd name="T24" fmla="*/ 42 w 169"/>
                <a:gd name="T25" fmla="*/ 37 h 54"/>
                <a:gd name="T26" fmla="*/ 53 w 169"/>
                <a:gd name="T27" fmla="*/ 34 h 54"/>
                <a:gd name="T28" fmla="*/ 63 w 169"/>
                <a:gd name="T29" fmla="*/ 30 h 54"/>
                <a:gd name="T30" fmla="*/ 73 w 169"/>
                <a:gd name="T31" fmla="*/ 25 h 54"/>
                <a:gd name="T32" fmla="*/ 83 w 169"/>
                <a:gd name="T33" fmla="*/ 23 h 54"/>
                <a:gd name="T34" fmla="*/ 93 w 169"/>
                <a:gd name="T35" fmla="*/ 20 h 54"/>
                <a:gd name="T36" fmla="*/ 102 w 169"/>
                <a:gd name="T37" fmla="*/ 17 h 54"/>
                <a:gd name="T38" fmla="*/ 111 w 169"/>
                <a:gd name="T39" fmla="*/ 14 h 54"/>
                <a:gd name="T40" fmla="*/ 121 w 169"/>
                <a:gd name="T41" fmla="*/ 11 h 54"/>
                <a:gd name="T42" fmla="*/ 132 w 169"/>
                <a:gd name="T43" fmla="*/ 9 h 54"/>
                <a:gd name="T44" fmla="*/ 142 w 169"/>
                <a:gd name="T45" fmla="*/ 6 h 54"/>
                <a:gd name="T46" fmla="*/ 152 w 169"/>
                <a:gd name="T47" fmla="*/ 4 h 54"/>
                <a:gd name="T48" fmla="*/ 162 w 169"/>
                <a:gd name="T49" fmla="*/ 2 h 54"/>
                <a:gd name="T50" fmla="*/ 167 w 169"/>
                <a:gd name="T51" fmla="*/ 0 h 54"/>
                <a:gd name="T52" fmla="*/ 159 w 169"/>
                <a:gd name="T53" fmla="*/ 0 h 54"/>
                <a:gd name="T54" fmla="*/ 151 w 169"/>
                <a:gd name="T55" fmla="*/ 0 h 54"/>
                <a:gd name="T56" fmla="*/ 139 w 169"/>
                <a:gd name="T57" fmla="*/ 1 h 54"/>
                <a:gd name="T58" fmla="*/ 128 w 169"/>
                <a:gd name="T59" fmla="*/ 2 h 54"/>
                <a:gd name="T60" fmla="*/ 120 w 169"/>
                <a:gd name="T61" fmla="*/ 4 h 54"/>
                <a:gd name="T62" fmla="*/ 111 w 169"/>
                <a:gd name="T63" fmla="*/ 5 h 54"/>
                <a:gd name="T64" fmla="*/ 102 w 169"/>
                <a:gd name="T65" fmla="*/ 7 h 54"/>
                <a:gd name="T66" fmla="*/ 92 w 169"/>
                <a:gd name="T67" fmla="*/ 10 h 54"/>
                <a:gd name="T68" fmla="*/ 82 w 169"/>
                <a:gd name="T69" fmla="*/ 14 h 54"/>
                <a:gd name="T70" fmla="*/ 78 w 169"/>
                <a:gd name="T71" fmla="*/ 16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54"/>
                <a:gd name="T110" fmla="*/ 169 w 169"/>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54">
                  <a:moveTo>
                    <a:pt x="78" y="16"/>
                  </a:moveTo>
                  <a:lnTo>
                    <a:pt x="71" y="18"/>
                  </a:lnTo>
                  <a:lnTo>
                    <a:pt x="66" y="19"/>
                  </a:lnTo>
                  <a:lnTo>
                    <a:pt x="61" y="20"/>
                  </a:lnTo>
                  <a:lnTo>
                    <a:pt x="56" y="23"/>
                  </a:lnTo>
                  <a:lnTo>
                    <a:pt x="51" y="24"/>
                  </a:lnTo>
                  <a:lnTo>
                    <a:pt x="47" y="26"/>
                  </a:lnTo>
                  <a:lnTo>
                    <a:pt x="43" y="28"/>
                  </a:lnTo>
                  <a:lnTo>
                    <a:pt x="39" y="30"/>
                  </a:lnTo>
                  <a:lnTo>
                    <a:pt x="31" y="33"/>
                  </a:lnTo>
                  <a:lnTo>
                    <a:pt x="25" y="36"/>
                  </a:lnTo>
                  <a:lnTo>
                    <a:pt x="20" y="39"/>
                  </a:lnTo>
                  <a:lnTo>
                    <a:pt x="16" y="42"/>
                  </a:lnTo>
                  <a:lnTo>
                    <a:pt x="11" y="44"/>
                  </a:lnTo>
                  <a:lnTo>
                    <a:pt x="8" y="46"/>
                  </a:lnTo>
                  <a:lnTo>
                    <a:pt x="5" y="48"/>
                  </a:lnTo>
                  <a:lnTo>
                    <a:pt x="3" y="50"/>
                  </a:lnTo>
                  <a:lnTo>
                    <a:pt x="0" y="53"/>
                  </a:lnTo>
                  <a:lnTo>
                    <a:pt x="0" y="54"/>
                  </a:lnTo>
                  <a:lnTo>
                    <a:pt x="6" y="51"/>
                  </a:lnTo>
                  <a:lnTo>
                    <a:pt x="12" y="48"/>
                  </a:lnTo>
                  <a:lnTo>
                    <a:pt x="18" y="46"/>
                  </a:lnTo>
                  <a:lnTo>
                    <a:pt x="25" y="44"/>
                  </a:lnTo>
                  <a:lnTo>
                    <a:pt x="30" y="42"/>
                  </a:lnTo>
                  <a:lnTo>
                    <a:pt x="36" y="39"/>
                  </a:lnTo>
                  <a:lnTo>
                    <a:pt x="42" y="37"/>
                  </a:lnTo>
                  <a:lnTo>
                    <a:pt x="48" y="36"/>
                  </a:lnTo>
                  <a:lnTo>
                    <a:pt x="53" y="34"/>
                  </a:lnTo>
                  <a:lnTo>
                    <a:pt x="58" y="32"/>
                  </a:lnTo>
                  <a:lnTo>
                    <a:pt x="63" y="30"/>
                  </a:lnTo>
                  <a:lnTo>
                    <a:pt x="68" y="28"/>
                  </a:lnTo>
                  <a:lnTo>
                    <a:pt x="73" y="25"/>
                  </a:lnTo>
                  <a:lnTo>
                    <a:pt x="78" y="24"/>
                  </a:lnTo>
                  <a:lnTo>
                    <a:pt x="83" y="23"/>
                  </a:lnTo>
                  <a:lnTo>
                    <a:pt x="89" y="22"/>
                  </a:lnTo>
                  <a:lnTo>
                    <a:pt x="93" y="20"/>
                  </a:lnTo>
                  <a:lnTo>
                    <a:pt x="98" y="18"/>
                  </a:lnTo>
                  <a:lnTo>
                    <a:pt x="102" y="17"/>
                  </a:lnTo>
                  <a:lnTo>
                    <a:pt x="107" y="16"/>
                  </a:lnTo>
                  <a:lnTo>
                    <a:pt x="111" y="14"/>
                  </a:lnTo>
                  <a:lnTo>
                    <a:pt x="116" y="13"/>
                  </a:lnTo>
                  <a:lnTo>
                    <a:pt x="121" y="11"/>
                  </a:lnTo>
                  <a:lnTo>
                    <a:pt x="128" y="11"/>
                  </a:lnTo>
                  <a:lnTo>
                    <a:pt x="132" y="9"/>
                  </a:lnTo>
                  <a:lnTo>
                    <a:pt x="137" y="8"/>
                  </a:lnTo>
                  <a:lnTo>
                    <a:pt x="142" y="6"/>
                  </a:lnTo>
                  <a:lnTo>
                    <a:pt x="147" y="6"/>
                  </a:lnTo>
                  <a:lnTo>
                    <a:pt x="152" y="4"/>
                  </a:lnTo>
                  <a:lnTo>
                    <a:pt x="158" y="3"/>
                  </a:lnTo>
                  <a:lnTo>
                    <a:pt x="162" y="2"/>
                  </a:lnTo>
                  <a:lnTo>
                    <a:pt x="169" y="1"/>
                  </a:lnTo>
                  <a:lnTo>
                    <a:pt x="167" y="0"/>
                  </a:lnTo>
                  <a:lnTo>
                    <a:pt x="162" y="0"/>
                  </a:lnTo>
                  <a:lnTo>
                    <a:pt x="159" y="0"/>
                  </a:lnTo>
                  <a:lnTo>
                    <a:pt x="155" y="0"/>
                  </a:lnTo>
                  <a:lnTo>
                    <a:pt x="151" y="0"/>
                  </a:lnTo>
                  <a:lnTo>
                    <a:pt x="146" y="1"/>
                  </a:lnTo>
                  <a:lnTo>
                    <a:pt x="139" y="1"/>
                  </a:lnTo>
                  <a:lnTo>
                    <a:pt x="133" y="2"/>
                  </a:lnTo>
                  <a:lnTo>
                    <a:pt x="128" y="2"/>
                  </a:lnTo>
                  <a:lnTo>
                    <a:pt x="125" y="3"/>
                  </a:lnTo>
                  <a:lnTo>
                    <a:pt x="120" y="4"/>
                  </a:lnTo>
                  <a:lnTo>
                    <a:pt x="116" y="5"/>
                  </a:lnTo>
                  <a:lnTo>
                    <a:pt x="111" y="5"/>
                  </a:lnTo>
                  <a:lnTo>
                    <a:pt x="107" y="6"/>
                  </a:lnTo>
                  <a:lnTo>
                    <a:pt x="102" y="7"/>
                  </a:lnTo>
                  <a:lnTo>
                    <a:pt x="98" y="9"/>
                  </a:lnTo>
                  <a:lnTo>
                    <a:pt x="92" y="10"/>
                  </a:lnTo>
                  <a:lnTo>
                    <a:pt x="87" y="12"/>
                  </a:lnTo>
                  <a:lnTo>
                    <a:pt x="82" y="14"/>
                  </a:lnTo>
                  <a:lnTo>
                    <a:pt x="78" y="16"/>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8" name="Freeform 33"/>
            <p:cNvSpPr>
              <a:spLocks/>
            </p:cNvSpPr>
            <p:nvPr/>
          </p:nvSpPr>
          <p:spPr bwMode="auto">
            <a:xfrm>
              <a:off x="2203" y="2400"/>
              <a:ext cx="234" cy="83"/>
            </a:xfrm>
            <a:custGeom>
              <a:avLst/>
              <a:gdLst>
                <a:gd name="T0" fmla="*/ 2 w 234"/>
                <a:gd name="T1" fmla="*/ 81 h 83"/>
                <a:gd name="T2" fmla="*/ 8 w 234"/>
                <a:gd name="T3" fmla="*/ 79 h 83"/>
                <a:gd name="T4" fmla="*/ 16 w 234"/>
                <a:gd name="T5" fmla="*/ 75 h 83"/>
                <a:gd name="T6" fmla="*/ 25 w 234"/>
                <a:gd name="T7" fmla="*/ 71 h 83"/>
                <a:gd name="T8" fmla="*/ 37 w 234"/>
                <a:gd name="T9" fmla="*/ 67 h 83"/>
                <a:gd name="T10" fmla="*/ 50 w 234"/>
                <a:gd name="T11" fmla="*/ 62 h 83"/>
                <a:gd name="T12" fmla="*/ 63 w 234"/>
                <a:gd name="T13" fmla="*/ 56 h 83"/>
                <a:gd name="T14" fmla="*/ 76 w 234"/>
                <a:gd name="T15" fmla="*/ 51 h 83"/>
                <a:gd name="T16" fmla="*/ 90 w 234"/>
                <a:gd name="T17" fmla="*/ 45 h 83"/>
                <a:gd name="T18" fmla="*/ 103 w 234"/>
                <a:gd name="T19" fmla="*/ 40 h 83"/>
                <a:gd name="T20" fmla="*/ 117 w 234"/>
                <a:gd name="T21" fmla="*/ 36 h 83"/>
                <a:gd name="T22" fmla="*/ 128 w 234"/>
                <a:gd name="T23" fmla="*/ 32 h 83"/>
                <a:gd name="T24" fmla="*/ 138 w 234"/>
                <a:gd name="T25" fmla="*/ 28 h 83"/>
                <a:gd name="T26" fmla="*/ 146 w 234"/>
                <a:gd name="T27" fmla="*/ 25 h 83"/>
                <a:gd name="T28" fmla="*/ 153 w 234"/>
                <a:gd name="T29" fmla="*/ 24 h 83"/>
                <a:gd name="T30" fmla="*/ 163 w 234"/>
                <a:gd name="T31" fmla="*/ 22 h 83"/>
                <a:gd name="T32" fmla="*/ 177 w 234"/>
                <a:gd name="T33" fmla="*/ 21 h 83"/>
                <a:gd name="T34" fmla="*/ 191 w 234"/>
                <a:gd name="T35" fmla="*/ 21 h 83"/>
                <a:gd name="T36" fmla="*/ 204 w 234"/>
                <a:gd name="T37" fmla="*/ 22 h 83"/>
                <a:gd name="T38" fmla="*/ 215 w 234"/>
                <a:gd name="T39" fmla="*/ 22 h 83"/>
                <a:gd name="T40" fmla="*/ 224 w 234"/>
                <a:gd name="T41" fmla="*/ 24 h 83"/>
                <a:gd name="T42" fmla="*/ 232 w 234"/>
                <a:gd name="T43" fmla="*/ 25 h 83"/>
                <a:gd name="T44" fmla="*/ 158 w 234"/>
                <a:gd name="T45" fmla="*/ 0 h 83"/>
                <a:gd name="T46" fmla="*/ 147 w 234"/>
                <a:gd name="T47" fmla="*/ 2 h 83"/>
                <a:gd name="T48" fmla="*/ 135 w 234"/>
                <a:gd name="T49" fmla="*/ 6 h 83"/>
                <a:gd name="T50" fmla="*/ 123 w 234"/>
                <a:gd name="T51" fmla="*/ 11 h 83"/>
                <a:gd name="T52" fmla="*/ 110 w 234"/>
                <a:gd name="T53" fmla="*/ 17 h 83"/>
                <a:gd name="T54" fmla="*/ 96 w 234"/>
                <a:gd name="T55" fmla="*/ 23 h 83"/>
                <a:gd name="T56" fmla="*/ 84 w 234"/>
                <a:gd name="T57" fmla="*/ 31 h 83"/>
                <a:gd name="T58" fmla="*/ 71 w 234"/>
                <a:gd name="T59" fmla="*/ 38 h 83"/>
                <a:gd name="T60" fmla="*/ 59 w 234"/>
                <a:gd name="T61" fmla="*/ 46 h 83"/>
                <a:gd name="T62" fmla="*/ 46 w 234"/>
                <a:gd name="T63" fmla="*/ 52 h 83"/>
                <a:gd name="T64" fmla="*/ 36 w 234"/>
                <a:gd name="T65" fmla="*/ 59 h 83"/>
                <a:gd name="T66" fmla="*/ 25 w 234"/>
                <a:gd name="T67" fmla="*/ 65 h 83"/>
                <a:gd name="T68" fmla="*/ 17 w 234"/>
                <a:gd name="T69" fmla="*/ 72 h 83"/>
                <a:gd name="T70" fmla="*/ 9 w 234"/>
                <a:gd name="T71" fmla="*/ 75 h 83"/>
                <a:gd name="T72" fmla="*/ 4 w 234"/>
                <a:gd name="T73" fmla="*/ 79 h 83"/>
                <a:gd name="T74" fmla="*/ 0 w 234"/>
                <a:gd name="T75" fmla="*/ 83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83"/>
                <a:gd name="T116" fmla="*/ 234 w 234"/>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83">
                  <a:moveTo>
                    <a:pt x="0" y="83"/>
                  </a:moveTo>
                  <a:lnTo>
                    <a:pt x="2" y="81"/>
                  </a:lnTo>
                  <a:lnTo>
                    <a:pt x="6" y="80"/>
                  </a:lnTo>
                  <a:lnTo>
                    <a:pt x="8" y="79"/>
                  </a:lnTo>
                  <a:lnTo>
                    <a:pt x="12" y="77"/>
                  </a:lnTo>
                  <a:lnTo>
                    <a:pt x="16" y="75"/>
                  </a:lnTo>
                  <a:lnTo>
                    <a:pt x="21" y="74"/>
                  </a:lnTo>
                  <a:lnTo>
                    <a:pt x="25" y="71"/>
                  </a:lnTo>
                  <a:lnTo>
                    <a:pt x="32" y="69"/>
                  </a:lnTo>
                  <a:lnTo>
                    <a:pt x="37" y="67"/>
                  </a:lnTo>
                  <a:lnTo>
                    <a:pt x="44" y="65"/>
                  </a:lnTo>
                  <a:lnTo>
                    <a:pt x="50" y="62"/>
                  </a:lnTo>
                  <a:lnTo>
                    <a:pt x="56" y="59"/>
                  </a:lnTo>
                  <a:lnTo>
                    <a:pt x="63" y="56"/>
                  </a:lnTo>
                  <a:lnTo>
                    <a:pt x="70" y="54"/>
                  </a:lnTo>
                  <a:lnTo>
                    <a:pt x="76" y="51"/>
                  </a:lnTo>
                  <a:lnTo>
                    <a:pt x="83" y="49"/>
                  </a:lnTo>
                  <a:lnTo>
                    <a:pt x="90" y="45"/>
                  </a:lnTo>
                  <a:lnTo>
                    <a:pt x="97" y="43"/>
                  </a:lnTo>
                  <a:lnTo>
                    <a:pt x="103" y="40"/>
                  </a:lnTo>
                  <a:lnTo>
                    <a:pt x="109" y="38"/>
                  </a:lnTo>
                  <a:lnTo>
                    <a:pt x="117" y="36"/>
                  </a:lnTo>
                  <a:lnTo>
                    <a:pt x="123" y="34"/>
                  </a:lnTo>
                  <a:lnTo>
                    <a:pt x="128" y="32"/>
                  </a:lnTo>
                  <a:lnTo>
                    <a:pt x="133" y="30"/>
                  </a:lnTo>
                  <a:lnTo>
                    <a:pt x="138" y="28"/>
                  </a:lnTo>
                  <a:lnTo>
                    <a:pt x="143" y="26"/>
                  </a:lnTo>
                  <a:lnTo>
                    <a:pt x="146" y="25"/>
                  </a:lnTo>
                  <a:lnTo>
                    <a:pt x="151" y="24"/>
                  </a:lnTo>
                  <a:lnTo>
                    <a:pt x="153" y="24"/>
                  </a:lnTo>
                  <a:lnTo>
                    <a:pt x="156" y="24"/>
                  </a:lnTo>
                  <a:lnTo>
                    <a:pt x="163" y="22"/>
                  </a:lnTo>
                  <a:lnTo>
                    <a:pt x="170" y="22"/>
                  </a:lnTo>
                  <a:lnTo>
                    <a:pt x="177" y="21"/>
                  </a:lnTo>
                  <a:lnTo>
                    <a:pt x="185" y="21"/>
                  </a:lnTo>
                  <a:lnTo>
                    <a:pt x="191" y="21"/>
                  </a:lnTo>
                  <a:lnTo>
                    <a:pt x="199" y="21"/>
                  </a:lnTo>
                  <a:lnTo>
                    <a:pt x="204" y="22"/>
                  </a:lnTo>
                  <a:lnTo>
                    <a:pt x="211" y="22"/>
                  </a:lnTo>
                  <a:lnTo>
                    <a:pt x="215" y="22"/>
                  </a:lnTo>
                  <a:lnTo>
                    <a:pt x="220" y="23"/>
                  </a:lnTo>
                  <a:lnTo>
                    <a:pt x="224" y="24"/>
                  </a:lnTo>
                  <a:lnTo>
                    <a:pt x="227" y="25"/>
                  </a:lnTo>
                  <a:lnTo>
                    <a:pt x="232" y="25"/>
                  </a:lnTo>
                  <a:lnTo>
                    <a:pt x="234" y="26"/>
                  </a:lnTo>
                  <a:lnTo>
                    <a:pt x="158" y="0"/>
                  </a:lnTo>
                  <a:lnTo>
                    <a:pt x="153" y="0"/>
                  </a:lnTo>
                  <a:lnTo>
                    <a:pt x="147" y="2"/>
                  </a:lnTo>
                  <a:lnTo>
                    <a:pt x="141" y="4"/>
                  </a:lnTo>
                  <a:lnTo>
                    <a:pt x="135" y="6"/>
                  </a:lnTo>
                  <a:lnTo>
                    <a:pt x="129" y="8"/>
                  </a:lnTo>
                  <a:lnTo>
                    <a:pt x="123" y="11"/>
                  </a:lnTo>
                  <a:lnTo>
                    <a:pt x="117" y="13"/>
                  </a:lnTo>
                  <a:lnTo>
                    <a:pt x="110" y="17"/>
                  </a:lnTo>
                  <a:lnTo>
                    <a:pt x="103" y="20"/>
                  </a:lnTo>
                  <a:lnTo>
                    <a:pt x="96" y="23"/>
                  </a:lnTo>
                  <a:lnTo>
                    <a:pt x="90" y="26"/>
                  </a:lnTo>
                  <a:lnTo>
                    <a:pt x="84" y="31"/>
                  </a:lnTo>
                  <a:lnTo>
                    <a:pt x="77" y="35"/>
                  </a:lnTo>
                  <a:lnTo>
                    <a:pt x="71" y="38"/>
                  </a:lnTo>
                  <a:lnTo>
                    <a:pt x="64" y="42"/>
                  </a:lnTo>
                  <a:lnTo>
                    <a:pt x="59" y="46"/>
                  </a:lnTo>
                  <a:lnTo>
                    <a:pt x="53" y="49"/>
                  </a:lnTo>
                  <a:lnTo>
                    <a:pt x="46" y="52"/>
                  </a:lnTo>
                  <a:lnTo>
                    <a:pt x="41" y="55"/>
                  </a:lnTo>
                  <a:lnTo>
                    <a:pt x="36" y="59"/>
                  </a:lnTo>
                  <a:lnTo>
                    <a:pt x="30" y="63"/>
                  </a:lnTo>
                  <a:lnTo>
                    <a:pt x="25" y="65"/>
                  </a:lnTo>
                  <a:lnTo>
                    <a:pt x="20" y="68"/>
                  </a:lnTo>
                  <a:lnTo>
                    <a:pt x="17" y="72"/>
                  </a:lnTo>
                  <a:lnTo>
                    <a:pt x="13" y="73"/>
                  </a:lnTo>
                  <a:lnTo>
                    <a:pt x="9" y="75"/>
                  </a:lnTo>
                  <a:lnTo>
                    <a:pt x="7" y="77"/>
                  </a:lnTo>
                  <a:lnTo>
                    <a:pt x="4" y="79"/>
                  </a:lnTo>
                  <a:lnTo>
                    <a:pt x="1" y="81"/>
                  </a:lnTo>
                  <a:lnTo>
                    <a:pt x="0" y="83"/>
                  </a:lnTo>
                  <a:close/>
                </a:path>
              </a:pathLst>
            </a:custGeom>
            <a:solidFill>
              <a:srgbClr val="E6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19" name="Freeform 34"/>
            <p:cNvSpPr>
              <a:spLocks/>
            </p:cNvSpPr>
            <p:nvPr/>
          </p:nvSpPr>
          <p:spPr bwMode="auto">
            <a:xfrm>
              <a:off x="2016" y="2804"/>
              <a:ext cx="658" cy="320"/>
            </a:xfrm>
            <a:custGeom>
              <a:avLst/>
              <a:gdLst>
                <a:gd name="T0" fmla="*/ 345 w 658"/>
                <a:gd name="T1" fmla="*/ 312 h 320"/>
                <a:gd name="T2" fmla="*/ 333 w 658"/>
                <a:gd name="T3" fmla="*/ 298 h 320"/>
                <a:gd name="T4" fmla="*/ 322 w 658"/>
                <a:gd name="T5" fmla="*/ 287 h 320"/>
                <a:gd name="T6" fmla="*/ 310 w 658"/>
                <a:gd name="T7" fmla="*/ 275 h 320"/>
                <a:gd name="T8" fmla="*/ 299 w 658"/>
                <a:gd name="T9" fmla="*/ 263 h 320"/>
                <a:gd name="T10" fmla="*/ 286 w 658"/>
                <a:gd name="T11" fmla="*/ 251 h 320"/>
                <a:gd name="T12" fmla="*/ 274 w 658"/>
                <a:gd name="T13" fmla="*/ 238 h 320"/>
                <a:gd name="T14" fmla="*/ 261 w 658"/>
                <a:gd name="T15" fmla="*/ 226 h 320"/>
                <a:gd name="T16" fmla="*/ 248 w 658"/>
                <a:gd name="T17" fmla="*/ 214 h 320"/>
                <a:gd name="T18" fmla="*/ 234 w 658"/>
                <a:gd name="T19" fmla="*/ 201 h 320"/>
                <a:gd name="T20" fmla="*/ 220 w 658"/>
                <a:gd name="T21" fmla="*/ 188 h 320"/>
                <a:gd name="T22" fmla="*/ 203 w 658"/>
                <a:gd name="T23" fmla="*/ 173 h 320"/>
                <a:gd name="T24" fmla="*/ 187 w 658"/>
                <a:gd name="T25" fmla="*/ 159 h 320"/>
                <a:gd name="T26" fmla="*/ 169 w 658"/>
                <a:gd name="T27" fmla="*/ 144 h 320"/>
                <a:gd name="T28" fmla="*/ 152 w 658"/>
                <a:gd name="T29" fmla="*/ 127 h 320"/>
                <a:gd name="T30" fmla="*/ 133 w 658"/>
                <a:gd name="T31" fmla="*/ 111 h 320"/>
                <a:gd name="T32" fmla="*/ 111 w 658"/>
                <a:gd name="T33" fmla="*/ 94 h 320"/>
                <a:gd name="T34" fmla="*/ 90 w 658"/>
                <a:gd name="T35" fmla="*/ 75 h 320"/>
                <a:gd name="T36" fmla="*/ 68 w 658"/>
                <a:gd name="T37" fmla="*/ 57 h 320"/>
                <a:gd name="T38" fmla="*/ 42 w 658"/>
                <a:gd name="T39" fmla="*/ 35 h 320"/>
                <a:gd name="T40" fmla="*/ 17 w 658"/>
                <a:gd name="T41" fmla="*/ 15 h 320"/>
                <a:gd name="T42" fmla="*/ 6 w 658"/>
                <a:gd name="T43" fmla="*/ 0 h 320"/>
                <a:gd name="T44" fmla="*/ 32 w 658"/>
                <a:gd name="T45" fmla="*/ 5 h 320"/>
                <a:gd name="T46" fmla="*/ 62 w 658"/>
                <a:gd name="T47" fmla="*/ 11 h 320"/>
                <a:gd name="T48" fmla="*/ 92 w 658"/>
                <a:gd name="T49" fmla="*/ 19 h 320"/>
                <a:gd name="T50" fmla="*/ 125 w 658"/>
                <a:gd name="T51" fmla="*/ 29 h 320"/>
                <a:gd name="T52" fmla="*/ 163 w 658"/>
                <a:gd name="T53" fmla="*/ 42 h 320"/>
                <a:gd name="T54" fmla="*/ 199 w 658"/>
                <a:gd name="T55" fmla="*/ 55 h 320"/>
                <a:gd name="T56" fmla="*/ 238 w 658"/>
                <a:gd name="T57" fmla="*/ 69 h 320"/>
                <a:gd name="T58" fmla="*/ 277 w 658"/>
                <a:gd name="T59" fmla="*/ 85 h 320"/>
                <a:gd name="T60" fmla="*/ 318 w 658"/>
                <a:gd name="T61" fmla="*/ 101 h 320"/>
                <a:gd name="T62" fmla="*/ 356 w 658"/>
                <a:gd name="T63" fmla="*/ 119 h 320"/>
                <a:gd name="T64" fmla="*/ 396 w 658"/>
                <a:gd name="T65" fmla="*/ 136 h 320"/>
                <a:gd name="T66" fmla="*/ 432 w 658"/>
                <a:gd name="T67" fmla="*/ 154 h 320"/>
                <a:gd name="T68" fmla="*/ 469 w 658"/>
                <a:gd name="T69" fmla="*/ 171 h 320"/>
                <a:gd name="T70" fmla="*/ 503 w 658"/>
                <a:gd name="T71" fmla="*/ 188 h 320"/>
                <a:gd name="T72" fmla="*/ 534 w 658"/>
                <a:gd name="T73" fmla="*/ 205 h 320"/>
                <a:gd name="T74" fmla="*/ 565 w 658"/>
                <a:gd name="T75" fmla="*/ 222 h 320"/>
                <a:gd name="T76" fmla="*/ 591 w 658"/>
                <a:gd name="T77" fmla="*/ 236 h 320"/>
                <a:gd name="T78" fmla="*/ 613 w 658"/>
                <a:gd name="T79" fmla="*/ 251 h 320"/>
                <a:gd name="T80" fmla="*/ 633 w 658"/>
                <a:gd name="T81" fmla="*/ 264 h 320"/>
                <a:gd name="T82" fmla="*/ 648 w 658"/>
                <a:gd name="T83" fmla="*/ 276 h 320"/>
                <a:gd name="T84" fmla="*/ 658 w 658"/>
                <a:gd name="T85" fmla="*/ 286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8"/>
                <a:gd name="T130" fmla="*/ 0 h 320"/>
                <a:gd name="T131" fmla="*/ 658 w 658"/>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8" h="320">
                  <a:moveTo>
                    <a:pt x="354" y="320"/>
                  </a:moveTo>
                  <a:lnTo>
                    <a:pt x="349" y="316"/>
                  </a:lnTo>
                  <a:lnTo>
                    <a:pt x="345" y="312"/>
                  </a:lnTo>
                  <a:lnTo>
                    <a:pt x="341" y="308"/>
                  </a:lnTo>
                  <a:lnTo>
                    <a:pt x="338" y="302"/>
                  </a:lnTo>
                  <a:lnTo>
                    <a:pt x="333" y="298"/>
                  </a:lnTo>
                  <a:lnTo>
                    <a:pt x="330" y="295"/>
                  </a:lnTo>
                  <a:lnTo>
                    <a:pt x="326" y="290"/>
                  </a:lnTo>
                  <a:lnTo>
                    <a:pt x="322" y="287"/>
                  </a:lnTo>
                  <a:lnTo>
                    <a:pt x="318" y="283"/>
                  </a:lnTo>
                  <a:lnTo>
                    <a:pt x="314" y="279"/>
                  </a:lnTo>
                  <a:lnTo>
                    <a:pt x="310" y="275"/>
                  </a:lnTo>
                  <a:lnTo>
                    <a:pt x="306" y="270"/>
                  </a:lnTo>
                  <a:lnTo>
                    <a:pt x="302" y="266"/>
                  </a:lnTo>
                  <a:lnTo>
                    <a:pt x="299" y="263"/>
                  </a:lnTo>
                  <a:lnTo>
                    <a:pt x="294" y="258"/>
                  </a:lnTo>
                  <a:lnTo>
                    <a:pt x="290" y="255"/>
                  </a:lnTo>
                  <a:lnTo>
                    <a:pt x="286" y="251"/>
                  </a:lnTo>
                  <a:lnTo>
                    <a:pt x="282" y="246"/>
                  </a:lnTo>
                  <a:lnTo>
                    <a:pt x="278" y="242"/>
                  </a:lnTo>
                  <a:lnTo>
                    <a:pt x="274" y="238"/>
                  </a:lnTo>
                  <a:lnTo>
                    <a:pt x="269" y="234"/>
                  </a:lnTo>
                  <a:lnTo>
                    <a:pt x="265" y="230"/>
                  </a:lnTo>
                  <a:lnTo>
                    <a:pt x="261" y="226"/>
                  </a:lnTo>
                  <a:lnTo>
                    <a:pt x="257" y="223"/>
                  </a:lnTo>
                  <a:lnTo>
                    <a:pt x="252" y="218"/>
                  </a:lnTo>
                  <a:lnTo>
                    <a:pt x="248" y="214"/>
                  </a:lnTo>
                  <a:lnTo>
                    <a:pt x="243" y="210"/>
                  </a:lnTo>
                  <a:lnTo>
                    <a:pt x="239" y="205"/>
                  </a:lnTo>
                  <a:lnTo>
                    <a:pt x="234" y="201"/>
                  </a:lnTo>
                  <a:lnTo>
                    <a:pt x="229" y="197"/>
                  </a:lnTo>
                  <a:lnTo>
                    <a:pt x="224" y="192"/>
                  </a:lnTo>
                  <a:lnTo>
                    <a:pt x="220" y="188"/>
                  </a:lnTo>
                  <a:lnTo>
                    <a:pt x="215" y="183"/>
                  </a:lnTo>
                  <a:lnTo>
                    <a:pt x="208" y="179"/>
                  </a:lnTo>
                  <a:lnTo>
                    <a:pt x="203" y="173"/>
                  </a:lnTo>
                  <a:lnTo>
                    <a:pt x="198" y="169"/>
                  </a:lnTo>
                  <a:lnTo>
                    <a:pt x="192" y="164"/>
                  </a:lnTo>
                  <a:lnTo>
                    <a:pt x="187" y="159"/>
                  </a:lnTo>
                  <a:lnTo>
                    <a:pt x="181" y="154"/>
                  </a:lnTo>
                  <a:lnTo>
                    <a:pt x="176" y="149"/>
                  </a:lnTo>
                  <a:lnTo>
                    <a:pt x="169" y="144"/>
                  </a:lnTo>
                  <a:lnTo>
                    <a:pt x="164" y="138"/>
                  </a:lnTo>
                  <a:lnTo>
                    <a:pt x="158" y="132"/>
                  </a:lnTo>
                  <a:lnTo>
                    <a:pt x="152" y="127"/>
                  </a:lnTo>
                  <a:lnTo>
                    <a:pt x="145" y="122"/>
                  </a:lnTo>
                  <a:lnTo>
                    <a:pt x="139" y="117"/>
                  </a:lnTo>
                  <a:lnTo>
                    <a:pt x="133" y="111"/>
                  </a:lnTo>
                  <a:lnTo>
                    <a:pt x="125" y="105"/>
                  </a:lnTo>
                  <a:lnTo>
                    <a:pt x="118" y="99"/>
                  </a:lnTo>
                  <a:lnTo>
                    <a:pt x="111" y="94"/>
                  </a:lnTo>
                  <a:lnTo>
                    <a:pt x="104" y="88"/>
                  </a:lnTo>
                  <a:lnTo>
                    <a:pt x="98" y="83"/>
                  </a:lnTo>
                  <a:lnTo>
                    <a:pt x="90" y="75"/>
                  </a:lnTo>
                  <a:lnTo>
                    <a:pt x="82" y="69"/>
                  </a:lnTo>
                  <a:lnTo>
                    <a:pt x="75" y="63"/>
                  </a:lnTo>
                  <a:lnTo>
                    <a:pt x="68" y="57"/>
                  </a:lnTo>
                  <a:lnTo>
                    <a:pt x="59" y="50"/>
                  </a:lnTo>
                  <a:lnTo>
                    <a:pt x="51" y="42"/>
                  </a:lnTo>
                  <a:lnTo>
                    <a:pt x="42" y="35"/>
                  </a:lnTo>
                  <a:lnTo>
                    <a:pt x="34" y="29"/>
                  </a:lnTo>
                  <a:lnTo>
                    <a:pt x="25" y="22"/>
                  </a:lnTo>
                  <a:lnTo>
                    <a:pt x="17" y="15"/>
                  </a:lnTo>
                  <a:lnTo>
                    <a:pt x="8" y="7"/>
                  </a:lnTo>
                  <a:lnTo>
                    <a:pt x="0" y="0"/>
                  </a:lnTo>
                  <a:lnTo>
                    <a:pt x="6" y="0"/>
                  </a:lnTo>
                  <a:lnTo>
                    <a:pt x="15" y="2"/>
                  </a:lnTo>
                  <a:lnTo>
                    <a:pt x="22" y="3"/>
                  </a:lnTo>
                  <a:lnTo>
                    <a:pt x="32" y="5"/>
                  </a:lnTo>
                  <a:lnTo>
                    <a:pt x="40" y="6"/>
                  </a:lnTo>
                  <a:lnTo>
                    <a:pt x="51" y="8"/>
                  </a:lnTo>
                  <a:lnTo>
                    <a:pt x="62" y="11"/>
                  </a:lnTo>
                  <a:lnTo>
                    <a:pt x="72" y="15"/>
                  </a:lnTo>
                  <a:lnTo>
                    <a:pt x="82" y="17"/>
                  </a:lnTo>
                  <a:lnTo>
                    <a:pt x="92" y="19"/>
                  </a:lnTo>
                  <a:lnTo>
                    <a:pt x="103" y="22"/>
                  </a:lnTo>
                  <a:lnTo>
                    <a:pt x="115" y="26"/>
                  </a:lnTo>
                  <a:lnTo>
                    <a:pt x="125" y="29"/>
                  </a:lnTo>
                  <a:lnTo>
                    <a:pt x="138" y="33"/>
                  </a:lnTo>
                  <a:lnTo>
                    <a:pt x="151" y="37"/>
                  </a:lnTo>
                  <a:lnTo>
                    <a:pt x="163" y="42"/>
                  </a:lnTo>
                  <a:lnTo>
                    <a:pt x="175" y="47"/>
                  </a:lnTo>
                  <a:lnTo>
                    <a:pt x="187" y="51"/>
                  </a:lnTo>
                  <a:lnTo>
                    <a:pt x="199" y="55"/>
                  </a:lnTo>
                  <a:lnTo>
                    <a:pt x="212" y="60"/>
                  </a:lnTo>
                  <a:lnTo>
                    <a:pt x="226" y="64"/>
                  </a:lnTo>
                  <a:lnTo>
                    <a:pt x="238" y="69"/>
                  </a:lnTo>
                  <a:lnTo>
                    <a:pt x="251" y="74"/>
                  </a:lnTo>
                  <a:lnTo>
                    <a:pt x="265" y="80"/>
                  </a:lnTo>
                  <a:lnTo>
                    <a:pt x="277" y="85"/>
                  </a:lnTo>
                  <a:lnTo>
                    <a:pt x="290" y="91"/>
                  </a:lnTo>
                  <a:lnTo>
                    <a:pt x="304" y="96"/>
                  </a:lnTo>
                  <a:lnTo>
                    <a:pt x="318" y="101"/>
                  </a:lnTo>
                  <a:lnTo>
                    <a:pt x="330" y="107"/>
                  </a:lnTo>
                  <a:lnTo>
                    <a:pt x="343" y="113"/>
                  </a:lnTo>
                  <a:lnTo>
                    <a:pt x="356" y="119"/>
                  </a:lnTo>
                  <a:lnTo>
                    <a:pt x="370" y="125"/>
                  </a:lnTo>
                  <a:lnTo>
                    <a:pt x="383" y="130"/>
                  </a:lnTo>
                  <a:lnTo>
                    <a:pt x="396" y="136"/>
                  </a:lnTo>
                  <a:lnTo>
                    <a:pt x="408" y="141"/>
                  </a:lnTo>
                  <a:lnTo>
                    <a:pt x="420" y="148"/>
                  </a:lnTo>
                  <a:lnTo>
                    <a:pt x="432" y="154"/>
                  </a:lnTo>
                  <a:lnTo>
                    <a:pt x="444" y="160"/>
                  </a:lnTo>
                  <a:lnTo>
                    <a:pt x="456" y="165"/>
                  </a:lnTo>
                  <a:lnTo>
                    <a:pt x="469" y="171"/>
                  </a:lnTo>
                  <a:lnTo>
                    <a:pt x="480" y="177"/>
                  </a:lnTo>
                  <a:lnTo>
                    <a:pt x="491" y="183"/>
                  </a:lnTo>
                  <a:lnTo>
                    <a:pt x="503" y="188"/>
                  </a:lnTo>
                  <a:lnTo>
                    <a:pt x="514" y="194"/>
                  </a:lnTo>
                  <a:lnTo>
                    <a:pt x="524" y="199"/>
                  </a:lnTo>
                  <a:lnTo>
                    <a:pt x="534" y="205"/>
                  </a:lnTo>
                  <a:lnTo>
                    <a:pt x="544" y="212"/>
                  </a:lnTo>
                  <a:lnTo>
                    <a:pt x="556" y="217"/>
                  </a:lnTo>
                  <a:lnTo>
                    <a:pt x="565" y="222"/>
                  </a:lnTo>
                  <a:lnTo>
                    <a:pt x="574" y="227"/>
                  </a:lnTo>
                  <a:lnTo>
                    <a:pt x="582" y="232"/>
                  </a:lnTo>
                  <a:lnTo>
                    <a:pt x="591" y="236"/>
                  </a:lnTo>
                  <a:lnTo>
                    <a:pt x="599" y="242"/>
                  </a:lnTo>
                  <a:lnTo>
                    <a:pt x="606" y="246"/>
                  </a:lnTo>
                  <a:lnTo>
                    <a:pt x="613" y="251"/>
                  </a:lnTo>
                  <a:lnTo>
                    <a:pt x="621" y="256"/>
                  </a:lnTo>
                  <a:lnTo>
                    <a:pt x="626" y="260"/>
                  </a:lnTo>
                  <a:lnTo>
                    <a:pt x="633" y="264"/>
                  </a:lnTo>
                  <a:lnTo>
                    <a:pt x="638" y="267"/>
                  </a:lnTo>
                  <a:lnTo>
                    <a:pt x="644" y="273"/>
                  </a:lnTo>
                  <a:lnTo>
                    <a:pt x="648" y="276"/>
                  </a:lnTo>
                  <a:lnTo>
                    <a:pt x="652" y="279"/>
                  </a:lnTo>
                  <a:lnTo>
                    <a:pt x="655" y="283"/>
                  </a:lnTo>
                  <a:lnTo>
                    <a:pt x="658" y="286"/>
                  </a:lnTo>
                  <a:lnTo>
                    <a:pt x="354" y="32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0" name="Freeform 35"/>
            <p:cNvSpPr>
              <a:spLocks/>
            </p:cNvSpPr>
            <p:nvPr/>
          </p:nvSpPr>
          <p:spPr bwMode="auto">
            <a:xfrm>
              <a:off x="2303" y="2983"/>
              <a:ext cx="46" cy="149"/>
            </a:xfrm>
            <a:custGeom>
              <a:avLst/>
              <a:gdLst>
                <a:gd name="T0" fmla="*/ 0 w 46"/>
                <a:gd name="T1" fmla="*/ 149 h 149"/>
                <a:gd name="T2" fmla="*/ 0 w 46"/>
                <a:gd name="T3" fmla="*/ 140 h 149"/>
                <a:gd name="T4" fmla="*/ 0 w 46"/>
                <a:gd name="T5" fmla="*/ 131 h 149"/>
                <a:gd name="T6" fmla="*/ 1 w 46"/>
                <a:gd name="T7" fmla="*/ 120 h 149"/>
                <a:gd name="T8" fmla="*/ 2 w 46"/>
                <a:gd name="T9" fmla="*/ 111 h 149"/>
                <a:gd name="T10" fmla="*/ 2 w 46"/>
                <a:gd name="T11" fmla="*/ 101 h 149"/>
                <a:gd name="T12" fmla="*/ 3 w 46"/>
                <a:gd name="T13" fmla="*/ 91 h 149"/>
                <a:gd name="T14" fmla="*/ 3 w 46"/>
                <a:gd name="T15" fmla="*/ 82 h 149"/>
                <a:gd name="T16" fmla="*/ 5 w 46"/>
                <a:gd name="T17" fmla="*/ 73 h 149"/>
                <a:gd name="T18" fmla="*/ 5 w 46"/>
                <a:gd name="T19" fmla="*/ 63 h 149"/>
                <a:gd name="T20" fmla="*/ 7 w 46"/>
                <a:gd name="T21" fmla="*/ 53 h 149"/>
                <a:gd name="T22" fmla="*/ 7 w 46"/>
                <a:gd name="T23" fmla="*/ 44 h 149"/>
                <a:gd name="T24" fmla="*/ 9 w 46"/>
                <a:gd name="T25" fmla="*/ 35 h 149"/>
                <a:gd name="T26" fmla="*/ 10 w 46"/>
                <a:gd name="T27" fmla="*/ 25 h 149"/>
                <a:gd name="T28" fmla="*/ 12 w 46"/>
                <a:gd name="T29" fmla="*/ 16 h 149"/>
                <a:gd name="T30" fmla="*/ 15 w 46"/>
                <a:gd name="T31" fmla="*/ 8 h 149"/>
                <a:gd name="T32" fmla="*/ 17 w 46"/>
                <a:gd name="T33" fmla="*/ 0 h 149"/>
                <a:gd name="T34" fmla="*/ 31 w 46"/>
                <a:gd name="T35" fmla="*/ 1 h 149"/>
                <a:gd name="T36" fmla="*/ 38 w 46"/>
                <a:gd name="T37" fmla="*/ 2 h 149"/>
                <a:gd name="T38" fmla="*/ 46 w 46"/>
                <a:gd name="T39" fmla="*/ 3 h 149"/>
                <a:gd name="T40" fmla="*/ 44 w 46"/>
                <a:gd name="T41" fmla="*/ 11 h 149"/>
                <a:gd name="T42" fmla="*/ 42 w 46"/>
                <a:gd name="T43" fmla="*/ 20 h 149"/>
                <a:gd name="T44" fmla="*/ 41 w 46"/>
                <a:gd name="T45" fmla="*/ 30 h 149"/>
                <a:gd name="T46" fmla="*/ 40 w 46"/>
                <a:gd name="T47" fmla="*/ 39 h 149"/>
                <a:gd name="T48" fmla="*/ 38 w 46"/>
                <a:gd name="T49" fmla="*/ 47 h 149"/>
                <a:gd name="T50" fmla="*/ 37 w 46"/>
                <a:gd name="T51" fmla="*/ 56 h 149"/>
                <a:gd name="T52" fmla="*/ 36 w 46"/>
                <a:gd name="T53" fmla="*/ 65 h 149"/>
                <a:gd name="T54" fmla="*/ 35 w 46"/>
                <a:gd name="T55" fmla="*/ 74 h 149"/>
                <a:gd name="T56" fmla="*/ 34 w 46"/>
                <a:gd name="T57" fmla="*/ 83 h 149"/>
                <a:gd name="T58" fmla="*/ 33 w 46"/>
                <a:gd name="T59" fmla="*/ 91 h 149"/>
                <a:gd name="T60" fmla="*/ 32 w 46"/>
                <a:gd name="T61" fmla="*/ 100 h 149"/>
                <a:gd name="T62" fmla="*/ 32 w 46"/>
                <a:gd name="T63" fmla="*/ 109 h 149"/>
                <a:gd name="T64" fmla="*/ 31 w 46"/>
                <a:gd name="T65" fmla="*/ 118 h 149"/>
                <a:gd name="T66" fmla="*/ 31 w 46"/>
                <a:gd name="T67" fmla="*/ 128 h 149"/>
                <a:gd name="T68" fmla="*/ 31 w 46"/>
                <a:gd name="T69" fmla="*/ 137 h 149"/>
                <a:gd name="T70" fmla="*/ 31 w 46"/>
                <a:gd name="T71" fmla="*/ 147 h 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149"/>
                <a:gd name="T110" fmla="*/ 46 w 46"/>
                <a:gd name="T111" fmla="*/ 149 h 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149">
                  <a:moveTo>
                    <a:pt x="31" y="147"/>
                  </a:moveTo>
                  <a:lnTo>
                    <a:pt x="0" y="149"/>
                  </a:lnTo>
                  <a:lnTo>
                    <a:pt x="0" y="144"/>
                  </a:lnTo>
                  <a:lnTo>
                    <a:pt x="0" y="140"/>
                  </a:lnTo>
                  <a:lnTo>
                    <a:pt x="0" y="135"/>
                  </a:lnTo>
                  <a:lnTo>
                    <a:pt x="0" y="131"/>
                  </a:lnTo>
                  <a:lnTo>
                    <a:pt x="0" y="126"/>
                  </a:lnTo>
                  <a:lnTo>
                    <a:pt x="1" y="120"/>
                  </a:lnTo>
                  <a:lnTo>
                    <a:pt x="1" y="115"/>
                  </a:lnTo>
                  <a:lnTo>
                    <a:pt x="2" y="111"/>
                  </a:lnTo>
                  <a:lnTo>
                    <a:pt x="2" y="106"/>
                  </a:lnTo>
                  <a:lnTo>
                    <a:pt x="2" y="101"/>
                  </a:lnTo>
                  <a:lnTo>
                    <a:pt x="2" y="96"/>
                  </a:lnTo>
                  <a:lnTo>
                    <a:pt x="3" y="91"/>
                  </a:lnTo>
                  <a:lnTo>
                    <a:pt x="3" y="86"/>
                  </a:lnTo>
                  <a:lnTo>
                    <a:pt x="3" y="82"/>
                  </a:lnTo>
                  <a:lnTo>
                    <a:pt x="4" y="77"/>
                  </a:lnTo>
                  <a:lnTo>
                    <a:pt x="5" y="73"/>
                  </a:lnTo>
                  <a:lnTo>
                    <a:pt x="5" y="68"/>
                  </a:lnTo>
                  <a:lnTo>
                    <a:pt x="5" y="63"/>
                  </a:lnTo>
                  <a:lnTo>
                    <a:pt x="6" y="57"/>
                  </a:lnTo>
                  <a:lnTo>
                    <a:pt x="7" y="53"/>
                  </a:lnTo>
                  <a:lnTo>
                    <a:pt x="7" y="48"/>
                  </a:lnTo>
                  <a:lnTo>
                    <a:pt x="7" y="44"/>
                  </a:lnTo>
                  <a:lnTo>
                    <a:pt x="8" y="39"/>
                  </a:lnTo>
                  <a:lnTo>
                    <a:pt x="9" y="35"/>
                  </a:lnTo>
                  <a:lnTo>
                    <a:pt x="9" y="30"/>
                  </a:lnTo>
                  <a:lnTo>
                    <a:pt x="10" y="25"/>
                  </a:lnTo>
                  <a:lnTo>
                    <a:pt x="10" y="20"/>
                  </a:lnTo>
                  <a:lnTo>
                    <a:pt x="12" y="16"/>
                  </a:lnTo>
                  <a:lnTo>
                    <a:pt x="13" y="12"/>
                  </a:lnTo>
                  <a:lnTo>
                    <a:pt x="15" y="8"/>
                  </a:lnTo>
                  <a:lnTo>
                    <a:pt x="15" y="4"/>
                  </a:lnTo>
                  <a:lnTo>
                    <a:pt x="17" y="0"/>
                  </a:lnTo>
                  <a:lnTo>
                    <a:pt x="23" y="0"/>
                  </a:lnTo>
                  <a:lnTo>
                    <a:pt x="31" y="1"/>
                  </a:lnTo>
                  <a:lnTo>
                    <a:pt x="34" y="1"/>
                  </a:lnTo>
                  <a:lnTo>
                    <a:pt x="38" y="2"/>
                  </a:lnTo>
                  <a:lnTo>
                    <a:pt x="42" y="2"/>
                  </a:lnTo>
                  <a:lnTo>
                    <a:pt x="46" y="3"/>
                  </a:lnTo>
                  <a:lnTo>
                    <a:pt x="45" y="7"/>
                  </a:lnTo>
                  <a:lnTo>
                    <a:pt x="44" y="11"/>
                  </a:lnTo>
                  <a:lnTo>
                    <a:pt x="43" y="16"/>
                  </a:lnTo>
                  <a:lnTo>
                    <a:pt x="42" y="20"/>
                  </a:lnTo>
                  <a:lnTo>
                    <a:pt x="41" y="25"/>
                  </a:lnTo>
                  <a:lnTo>
                    <a:pt x="41" y="30"/>
                  </a:lnTo>
                  <a:lnTo>
                    <a:pt x="40" y="34"/>
                  </a:lnTo>
                  <a:lnTo>
                    <a:pt x="40" y="39"/>
                  </a:lnTo>
                  <a:lnTo>
                    <a:pt x="39" y="43"/>
                  </a:lnTo>
                  <a:lnTo>
                    <a:pt x="38" y="47"/>
                  </a:lnTo>
                  <a:lnTo>
                    <a:pt x="37" y="51"/>
                  </a:lnTo>
                  <a:lnTo>
                    <a:pt x="37" y="56"/>
                  </a:lnTo>
                  <a:lnTo>
                    <a:pt x="37" y="61"/>
                  </a:lnTo>
                  <a:lnTo>
                    <a:pt x="36" y="65"/>
                  </a:lnTo>
                  <a:lnTo>
                    <a:pt x="35" y="70"/>
                  </a:lnTo>
                  <a:lnTo>
                    <a:pt x="35" y="74"/>
                  </a:lnTo>
                  <a:lnTo>
                    <a:pt x="35" y="79"/>
                  </a:lnTo>
                  <a:lnTo>
                    <a:pt x="34" y="83"/>
                  </a:lnTo>
                  <a:lnTo>
                    <a:pt x="33" y="87"/>
                  </a:lnTo>
                  <a:lnTo>
                    <a:pt x="33" y="91"/>
                  </a:lnTo>
                  <a:lnTo>
                    <a:pt x="33" y="96"/>
                  </a:lnTo>
                  <a:lnTo>
                    <a:pt x="32" y="100"/>
                  </a:lnTo>
                  <a:lnTo>
                    <a:pt x="32" y="105"/>
                  </a:lnTo>
                  <a:lnTo>
                    <a:pt x="32" y="109"/>
                  </a:lnTo>
                  <a:lnTo>
                    <a:pt x="31" y="114"/>
                  </a:lnTo>
                  <a:lnTo>
                    <a:pt x="31" y="118"/>
                  </a:lnTo>
                  <a:lnTo>
                    <a:pt x="31" y="122"/>
                  </a:lnTo>
                  <a:lnTo>
                    <a:pt x="31" y="128"/>
                  </a:lnTo>
                  <a:lnTo>
                    <a:pt x="31" y="132"/>
                  </a:lnTo>
                  <a:lnTo>
                    <a:pt x="31" y="137"/>
                  </a:lnTo>
                  <a:lnTo>
                    <a:pt x="31" y="142"/>
                  </a:lnTo>
                  <a:lnTo>
                    <a:pt x="31" y="1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1" name="Freeform 36"/>
            <p:cNvSpPr>
              <a:spLocks/>
            </p:cNvSpPr>
            <p:nvPr/>
          </p:nvSpPr>
          <p:spPr bwMode="auto">
            <a:xfrm>
              <a:off x="2334" y="2828"/>
              <a:ext cx="74" cy="107"/>
            </a:xfrm>
            <a:custGeom>
              <a:avLst/>
              <a:gdLst>
                <a:gd name="T0" fmla="*/ 31 w 74"/>
                <a:gd name="T1" fmla="*/ 107 h 107"/>
                <a:gd name="T2" fmla="*/ 27 w 74"/>
                <a:gd name="T3" fmla="*/ 107 h 107"/>
                <a:gd name="T4" fmla="*/ 22 w 74"/>
                <a:gd name="T5" fmla="*/ 106 h 107"/>
                <a:gd name="T6" fmla="*/ 18 w 74"/>
                <a:gd name="T7" fmla="*/ 106 h 107"/>
                <a:gd name="T8" fmla="*/ 14 w 74"/>
                <a:gd name="T9" fmla="*/ 106 h 107"/>
                <a:gd name="T10" fmla="*/ 6 w 74"/>
                <a:gd name="T11" fmla="*/ 105 h 107"/>
                <a:gd name="T12" fmla="*/ 0 w 74"/>
                <a:gd name="T13" fmla="*/ 105 h 107"/>
                <a:gd name="T14" fmla="*/ 2 w 74"/>
                <a:gd name="T15" fmla="*/ 98 h 107"/>
                <a:gd name="T16" fmla="*/ 4 w 74"/>
                <a:gd name="T17" fmla="*/ 91 h 107"/>
                <a:gd name="T18" fmla="*/ 6 w 74"/>
                <a:gd name="T19" fmla="*/ 83 h 107"/>
                <a:gd name="T20" fmla="*/ 9 w 74"/>
                <a:gd name="T21" fmla="*/ 77 h 107"/>
                <a:gd name="T22" fmla="*/ 11 w 74"/>
                <a:gd name="T23" fmla="*/ 70 h 107"/>
                <a:gd name="T24" fmla="*/ 13 w 74"/>
                <a:gd name="T25" fmla="*/ 64 h 107"/>
                <a:gd name="T26" fmla="*/ 16 w 74"/>
                <a:gd name="T27" fmla="*/ 58 h 107"/>
                <a:gd name="T28" fmla="*/ 20 w 74"/>
                <a:gd name="T29" fmla="*/ 51 h 107"/>
                <a:gd name="T30" fmla="*/ 22 w 74"/>
                <a:gd name="T31" fmla="*/ 44 h 107"/>
                <a:gd name="T32" fmla="*/ 24 w 74"/>
                <a:gd name="T33" fmla="*/ 38 h 107"/>
                <a:gd name="T34" fmla="*/ 27 w 74"/>
                <a:gd name="T35" fmla="*/ 32 h 107"/>
                <a:gd name="T36" fmla="*/ 30 w 74"/>
                <a:gd name="T37" fmla="*/ 26 h 107"/>
                <a:gd name="T38" fmla="*/ 33 w 74"/>
                <a:gd name="T39" fmla="*/ 18 h 107"/>
                <a:gd name="T40" fmla="*/ 36 w 74"/>
                <a:gd name="T41" fmla="*/ 12 h 107"/>
                <a:gd name="T42" fmla="*/ 39 w 74"/>
                <a:gd name="T43" fmla="*/ 6 h 107"/>
                <a:gd name="T44" fmla="*/ 43 w 74"/>
                <a:gd name="T45" fmla="*/ 0 h 107"/>
                <a:gd name="T46" fmla="*/ 49 w 74"/>
                <a:gd name="T47" fmla="*/ 2 h 107"/>
                <a:gd name="T48" fmla="*/ 57 w 74"/>
                <a:gd name="T49" fmla="*/ 3 h 107"/>
                <a:gd name="T50" fmla="*/ 61 w 74"/>
                <a:gd name="T51" fmla="*/ 4 h 107"/>
                <a:gd name="T52" fmla="*/ 66 w 74"/>
                <a:gd name="T53" fmla="*/ 4 h 107"/>
                <a:gd name="T54" fmla="*/ 70 w 74"/>
                <a:gd name="T55" fmla="*/ 5 h 107"/>
                <a:gd name="T56" fmla="*/ 74 w 74"/>
                <a:gd name="T57" fmla="*/ 7 h 107"/>
                <a:gd name="T58" fmla="*/ 70 w 74"/>
                <a:gd name="T59" fmla="*/ 12 h 107"/>
                <a:gd name="T60" fmla="*/ 67 w 74"/>
                <a:gd name="T61" fmla="*/ 18 h 107"/>
                <a:gd name="T62" fmla="*/ 63 w 74"/>
                <a:gd name="T63" fmla="*/ 26 h 107"/>
                <a:gd name="T64" fmla="*/ 60 w 74"/>
                <a:gd name="T65" fmla="*/ 32 h 107"/>
                <a:gd name="T66" fmla="*/ 56 w 74"/>
                <a:gd name="T67" fmla="*/ 37 h 107"/>
                <a:gd name="T68" fmla="*/ 54 w 74"/>
                <a:gd name="T69" fmla="*/ 44 h 107"/>
                <a:gd name="T70" fmla="*/ 51 w 74"/>
                <a:gd name="T71" fmla="*/ 50 h 107"/>
                <a:gd name="T72" fmla="*/ 49 w 74"/>
                <a:gd name="T73" fmla="*/ 57 h 107"/>
                <a:gd name="T74" fmla="*/ 46 w 74"/>
                <a:gd name="T75" fmla="*/ 63 h 107"/>
                <a:gd name="T76" fmla="*/ 43 w 74"/>
                <a:gd name="T77" fmla="*/ 69 h 107"/>
                <a:gd name="T78" fmla="*/ 40 w 74"/>
                <a:gd name="T79" fmla="*/ 75 h 107"/>
                <a:gd name="T80" fmla="*/ 38 w 74"/>
                <a:gd name="T81" fmla="*/ 81 h 107"/>
                <a:gd name="T82" fmla="*/ 36 w 74"/>
                <a:gd name="T83" fmla="*/ 89 h 107"/>
                <a:gd name="T84" fmla="*/ 34 w 74"/>
                <a:gd name="T85" fmla="*/ 95 h 107"/>
                <a:gd name="T86" fmla="*/ 32 w 74"/>
                <a:gd name="T87" fmla="*/ 101 h 107"/>
                <a:gd name="T88" fmla="*/ 31 w 74"/>
                <a:gd name="T89" fmla="*/ 107 h 107"/>
                <a:gd name="T90" fmla="*/ 31 w 74"/>
                <a:gd name="T91" fmla="*/ 107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
                <a:gd name="T139" fmla="*/ 0 h 107"/>
                <a:gd name="T140" fmla="*/ 74 w 74"/>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 h="107">
                  <a:moveTo>
                    <a:pt x="31" y="107"/>
                  </a:moveTo>
                  <a:lnTo>
                    <a:pt x="27" y="107"/>
                  </a:lnTo>
                  <a:lnTo>
                    <a:pt x="22" y="106"/>
                  </a:lnTo>
                  <a:lnTo>
                    <a:pt x="18" y="106"/>
                  </a:lnTo>
                  <a:lnTo>
                    <a:pt x="14" y="106"/>
                  </a:lnTo>
                  <a:lnTo>
                    <a:pt x="6" y="105"/>
                  </a:lnTo>
                  <a:lnTo>
                    <a:pt x="0" y="105"/>
                  </a:lnTo>
                  <a:lnTo>
                    <a:pt x="2" y="98"/>
                  </a:lnTo>
                  <a:lnTo>
                    <a:pt x="4" y="91"/>
                  </a:lnTo>
                  <a:lnTo>
                    <a:pt x="6" y="83"/>
                  </a:lnTo>
                  <a:lnTo>
                    <a:pt x="9" y="77"/>
                  </a:lnTo>
                  <a:lnTo>
                    <a:pt x="11" y="70"/>
                  </a:lnTo>
                  <a:lnTo>
                    <a:pt x="13" y="64"/>
                  </a:lnTo>
                  <a:lnTo>
                    <a:pt x="16" y="58"/>
                  </a:lnTo>
                  <a:lnTo>
                    <a:pt x="20" y="51"/>
                  </a:lnTo>
                  <a:lnTo>
                    <a:pt x="22" y="44"/>
                  </a:lnTo>
                  <a:lnTo>
                    <a:pt x="24" y="38"/>
                  </a:lnTo>
                  <a:lnTo>
                    <a:pt x="27" y="32"/>
                  </a:lnTo>
                  <a:lnTo>
                    <a:pt x="30" y="26"/>
                  </a:lnTo>
                  <a:lnTo>
                    <a:pt x="33" y="18"/>
                  </a:lnTo>
                  <a:lnTo>
                    <a:pt x="36" y="12"/>
                  </a:lnTo>
                  <a:lnTo>
                    <a:pt x="39" y="6"/>
                  </a:lnTo>
                  <a:lnTo>
                    <a:pt x="43" y="0"/>
                  </a:lnTo>
                  <a:lnTo>
                    <a:pt x="49" y="2"/>
                  </a:lnTo>
                  <a:lnTo>
                    <a:pt x="57" y="3"/>
                  </a:lnTo>
                  <a:lnTo>
                    <a:pt x="61" y="4"/>
                  </a:lnTo>
                  <a:lnTo>
                    <a:pt x="66" y="4"/>
                  </a:lnTo>
                  <a:lnTo>
                    <a:pt x="70" y="5"/>
                  </a:lnTo>
                  <a:lnTo>
                    <a:pt x="74" y="7"/>
                  </a:lnTo>
                  <a:lnTo>
                    <a:pt x="70" y="12"/>
                  </a:lnTo>
                  <a:lnTo>
                    <a:pt x="67" y="18"/>
                  </a:lnTo>
                  <a:lnTo>
                    <a:pt x="63" y="26"/>
                  </a:lnTo>
                  <a:lnTo>
                    <a:pt x="60" y="32"/>
                  </a:lnTo>
                  <a:lnTo>
                    <a:pt x="56" y="37"/>
                  </a:lnTo>
                  <a:lnTo>
                    <a:pt x="54" y="44"/>
                  </a:lnTo>
                  <a:lnTo>
                    <a:pt x="51" y="50"/>
                  </a:lnTo>
                  <a:lnTo>
                    <a:pt x="49" y="57"/>
                  </a:lnTo>
                  <a:lnTo>
                    <a:pt x="46" y="63"/>
                  </a:lnTo>
                  <a:lnTo>
                    <a:pt x="43" y="69"/>
                  </a:lnTo>
                  <a:lnTo>
                    <a:pt x="40" y="75"/>
                  </a:lnTo>
                  <a:lnTo>
                    <a:pt x="38" y="81"/>
                  </a:lnTo>
                  <a:lnTo>
                    <a:pt x="36" y="89"/>
                  </a:lnTo>
                  <a:lnTo>
                    <a:pt x="34" y="95"/>
                  </a:lnTo>
                  <a:lnTo>
                    <a:pt x="32" y="101"/>
                  </a:lnTo>
                  <a:lnTo>
                    <a:pt x="31" y="10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2" name="Freeform 37"/>
            <p:cNvSpPr>
              <a:spLocks/>
            </p:cNvSpPr>
            <p:nvPr/>
          </p:nvSpPr>
          <p:spPr bwMode="auto">
            <a:xfrm>
              <a:off x="2397" y="2701"/>
              <a:ext cx="88" cy="98"/>
            </a:xfrm>
            <a:custGeom>
              <a:avLst/>
              <a:gdLst>
                <a:gd name="T0" fmla="*/ 30 w 88"/>
                <a:gd name="T1" fmla="*/ 98 h 98"/>
                <a:gd name="T2" fmla="*/ 26 w 88"/>
                <a:gd name="T3" fmla="*/ 96 h 98"/>
                <a:gd name="T4" fmla="*/ 21 w 88"/>
                <a:gd name="T5" fmla="*/ 95 h 98"/>
                <a:gd name="T6" fmla="*/ 18 w 88"/>
                <a:gd name="T7" fmla="*/ 94 h 98"/>
                <a:gd name="T8" fmla="*/ 15 w 88"/>
                <a:gd name="T9" fmla="*/ 93 h 98"/>
                <a:gd name="T10" fmla="*/ 8 w 88"/>
                <a:gd name="T11" fmla="*/ 92 h 98"/>
                <a:gd name="T12" fmla="*/ 0 w 88"/>
                <a:gd name="T13" fmla="*/ 90 h 98"/>
                <a:gd name="T14" fmla="*/ 5 w 88"/>
                <a:gd name="T15" fmla="*/ 84 h 98"/>
                <a:gd name="T16" fmla="*/ 8 w 88"/>
                <a:gd name="T17" fmla="*/ 77 h 98"/>
                <a:gd name="T18" fmla="*/ 12 w 88"/>
                <a:gd name="T19" fmla="*/ 71 h 98"/>
                <a:gd name="T20" fmla="*/ 16 w 88"/>
                <a:gd name="T21" fmla="*/ 64 h 98"/>
                <a:gd name="T22" fmla="*/ 19 w 88"/>
                <a:gd name="T23" fmla="*/ 58 h 98"/>
                <a:gd name="T24" fmla="*/ 23 w 88"/>
                <a:gd name="T25" fmla="*/ 52 h 98"/>
                <a:gd name="T26" fmla="*/ 27 w 88"/>
                <a:gd name="T27" fmla="*/ 46 h 98"/>
                <a:gd name="T28" fmla="*/ 31 w 88"/>
                <a:gd name="T29" fmla="*/ 41 h 98"/>
                <a:gd name="T30" fmla="*/ 35 w 88"/>
                <a:gd name="T31" fmla="*/ 35 h 98"/>
                <a:gd name="T32" fmla="*/ 39 w 88"/>
                <a:gd name="T33" fmla="*/ 30 h 98"/>
                <a:gd name="T34" fmla="*/ 42 w 88"/>
                <a:gd name="T35" fmla="*/ 24 h 98"/>
                <a:gd name="T36" fmla="*/ 46 w 88"/>
                <a:gd name="T37" fmla="*/ 20 h 98"/>
                <a:gd name="T38" fmla="*/ 50 w 88"/>
                <a:gd name="T39" fmla="*/ 13 h 98"/>
                <a:gd name="T40" fmla="*/ 54 w 88"/>
                <a:gd name="T41" fmla="*/ 8 h 98"/>
                <a:gd name="T42" fmla="*/ 58 w 88"/>
                <a:gd name="T43" fmla="*/ 4 h 98"/>
                <a:gd name="T44" fmla="*/ 62 w 88"/>
                <a:gd name="T45" fmla="*/ 0 h 98"/>
                <a:gd name="T46" fmla="*/ 88 w 88"/>
                <a:gd name="T47" fmla="*/ 14 h 98"/>
                <a:gd name="T48" fmla="*/ 82 w 88"/>
                <a:gd name="T49" fmla="*/ 20 h 98"/>
                <a:gd name="T50" fmla="*/ 78 w 88"/>
                <a:gd name="T51" fmla="*/ 25 h 98"/>
                <a:gd name="T52" fmla="*/ 74 w 88"/>
                <a:gd name="T53" fmla="*/ 30 h 98"/>
                <a:gd name="T54" fmla="*/ 70 w 88"/>
                <a:gd name="T55" fmla="*/ 35 h 98"/>
                <a:gd name="T56" fmla="*/ 66 w 88"/>
                <a:gd name="T57" fmla="*/ 39 h 98"/>
                <a:gd name="T58" fmla="*/ 62 w 88"/>
                <a:gd name="T59" fmla="*/ 44 h 98"/>
                <a:gd name="T60" fmla="*/ 59 w 88"/>
                <a:gd name="T61" fmla="*/ 49 h 98"/>
                <a:gd name="T62" fmla="*/ 56 w 88"/>
                <a:gd name="T63" fmla="*/ 55 h 98"/>
                <a:gd name="T64" fmla="*/ 53 w 88"/>
                <a:gd name="T65" fmla="*/ 59 h 98"/>
                <a:gd name="T66" fmla="*/ 49 w 88"/>
                <a:gd name="T67" fmla="*/ 64 h 98"/>
                <a:gd name="T68" fmla="*/ 46 w 88"/>
                <a:gd name="T69" fmla="*/ 69 h 98"/>
                <a:gd name="T70" fmla="*/ 43 w 88"/>
                <a:gd name="T71" fmla="*/ 75 h 98"/>
                <a:gd name="T72" fmla="*/ 39 w 88"/>
                <a:gd name="T73" fmla="*/ 80 h 98"/>
                <a:gd name="T74" fmla="*/ 36 w 88"/>
                <a:gd name="T75" fmla="*/ 86 h 98"/>
                <a:gd name="T76" fmla="*/ 32 w 88"/>
                <a:gd name="T77" fmla="*/ 92 h 98"/>
                <a:gd name="T78" fmla="*/ 30 w 88"/>
                <a:gd name="T79" fmla="*/ 98 h 98"/>
                <a:gd name="T80" fmla="*/ 30 w 88"/>
                <a:gd name="T81" fmla="*/ 98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98"/>
                <a:gd name="T125" fmla="*/ 88 w 88"/>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98">
                  <a:moveTo>
                    <a:pt x="30" y="98"/>
                  </a:moveTo>
                  <a:lnTo>
                    <a:pt x="26" y="96"/>
                  </a:lnTo>
                  <a:lnTo>
                    <a:pt x="21" y="95"/>
                  </a:lnTo>
                  <a:lnTo>
                    <a:pt x="18" y="94"/>
                  </a:lnTo>
                  <a:lnTo>
                    <a:pt x="15" y="93"/>
                  </a:lnTo>
                  <a:lnTo>
                    <a:pt x="8" y="92"/>
                  </a:lnTo>
                  <a:lnTo>
                    <a:pt x="0" y="90"/>
                  </a:lnTo>
                  <a:lnTo>
                    <a:pt x="5" y="84"/>
                  </a:lnTo>
                  <a:lnTo>
                    <a:pt x="8" y="77"/>
                  </a:lnTo>
                  <a:lnTo>
                    <a:pt x="12" y="71"/>
                  </a:lnTo>
                  <a:lnTo>
                    <a:pt x="16" y="64"/>
                  </a:lnTo>
                  <a:lnTo>
                    <a:pt x="19" y="58"/>
                  </a:lnTo>
                  <a:lnTo>
                    <a:pt x="23" y="52"/>
                  </a:lnTo>
                  <a:lnTo>
                    <a:pt x="27" y="46"/>
                  </a:lnTo>
                  <a:lnTo>
                    <a:pt x="31" y="41"/>
                  </a:lnTo>
                  <a:lnTo>
                    <a:pt x="35" y="35"/>
                  </a:lnTo>
                  <a:lnTo>
                    <a:pt x="39" y="30"/>
                  </a:lnTo>
                  <a:lnTo>
                    <a:pt x="42" y="24"/>
                  </a:lnTo>
                  <a:lnTo>
                    <a:pt x="46" y="20"/>
                  </a:lnTo>
                  <a:lnTo>
                    <a:pt x="50" y="13"/>
                  </a:lnTo>
                  <a:lnTo>
                    <a:pt x="54" y="8"/>
                  </a:lnTo>
                  <a:lnTo>
                    <a:pt x="58" y="4"/>
                  </a:lnTo>
                  <a:lnTo>
                    <a:pt x="62" y="0"/>
                  </a:lnTo>
                  <a:lnTo>
                    <a:pt x="88" y="14"/>
                  </a:lnTo>
                  <a:lnTo>
                    <a:pt x="82" y="20"/>
                  </a:lnTo>
                  <a:lnTo>
                    <a:pt x="78" y="25"/>
                  </a:lnTo>
                  <a:lnTo>
                    <a:pt x="74" y="30"/>
                  </a:lnTo>
                  <a:lnTo>
                    <a:pt x="70" y="35"/>
                  </a:lnTo>
                  <a:lnTo>
                    <a:pt x="66" y="39"/>
                  </a:lnTo>
                  <a:lnTo>
                    <a:pt x="62" y="44"/>
                  </a:lnTo>
                  <a:lnTo>
                    <a:pt x="59" y="49"/>
                  </a:lnTo>
                  <a:lnTo>
                    <a:pt x="56" y="55"/>
                  </a:lnTo>
                  <a:lnTo>
                    <a:pt x="53" y="59"/>
                  </a:lnTo>
                  <a:lnTo>
                    <a:pt x="49" y="64"/>
                  </a:lnTo>
                  <a:lnTo>
                    <a:pt x="46" y="69"/>
                  </a:lnTo>
                  <a:lnTo>
                    <a:pt x="43" y="75"/>
                  </a:lnTo>
                  <a:lnTo>
                    <a:pt x="39" y="80"/>
                  </a:lnTo>
                  <a:lnTo>
                    <a:pt x="36" y="86"/>
                  </a:lnTo>
                  <a:lnTo>
                    <a:pt x="32" y="92"/>
                  </a:lnTo>
                  <a:lnTo>
                    <a:pt x="30" y="9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3" name="Freeform 38"/>
            <p:cNvSpPr>
              <a:spLocks/>
            </p:cNvSpPr>
            <p:nvPr/>
          </p:nvSpPr>
          <p:spPr bwMode="auto">
            <a:xfrm>
              <a:off x="2495" y="2577"/>
              <a:ext cx="106" cy="99"/>
            </a:xfrm>
            <a:custGeom>
              <a:avLst/>
              <a:gdLst>
                <a:gd name="T0" fmla="*/ 21 w 106"/>
                <a:gd name="T1" fmla="*/ 99 h 99"/>
                <a:gd name="T2" fmla="*/ 0 w 106"/>
                <a:gd name="T3" fmla="*/ 82 h 99"/>
                <a:gd name="T4" fmla="*/ 4 w 106"/>
                <a:gd name="T5" fmla="*/ 75 h 99"/>
                <a:gd name="T6" fmla="*/ 10 w 106"/>
                <a:gd name="T7" fmla="*/ 69 h 99"/>
                <a:gd name="T8" fmla="*/ 14 w 106"/>
                <a:gd name="T9" fmla="*/ 63 h 99"/>
                <a:gd name="T10" fmla="*/ 19 w 106"/>
                <a:gd name="T11" fmla="*/ 59 h 99"/>
                <a:gd name="T12" fmla="*/ 24 w 106"/>
                <a:gd name="T13" fmla="*/ 54 h 99"/>
                <a:gd name="T14" fmla="*/ 30 w 106"/>
                <a:gd name="T15" fmla="*/ 49 h 99"/>
                <a:gd name="T16" fmla="*/ 35 w 106"/>
                <a:gd name="T17" fmla="*/ 43 h 99"/>
                <a:gd name="T18" fmla="*/ 40 w 106"/>
                <a:gd name="T19" fmla="*/ 39 h 99"/>
                <a:gd name="T20" fmla="*/ 45 w 106"/>
                <a:gd name="T21" fmla="*/ 33 h 99"/>
                <a:gd name="T22" fmla="*/ 51 w 106"/>
                <a:gd name="T23" fmla="*/ 29 h 99"/>
                <a:gd name="T24" fmla="*/ 55 w 106"/>
                <a:gd name="T25" fmla="*/ 24 h 99"/>
                <a:gd name="T26" fmla="*/ 61 w 106"/>
                <a:gd name="T27" fmla="*/ 19 h 99"/>
                <a:gd name="T28" fmla="*/ 67 w 106"/>
                <a:gd name="T29" fmla="*/ 15 h 99"/>
                <a:gd name="T30" fmla="*/ 73 w 106"/>
                <a:gd name="T31" fmla="*/ 9 h 99"/>
                <a:gd name="T32" fmla="*/ 79 w 106"/>
                <a:gd name="T33" fmla="*/ 4 h 99"/>
                <a:gd name="T34" fmla="*/ 86 w 106"/>
                <a:gd name="T35" fmla="*/ 0 h 99"/>
                <a:gd name="T36" fmla="*/ 106 w 106"/>
                <a:gd name="T37" fmla="*/ 17 h 99"/>
                <a:gd name="T38" fmla="*/ 99 w 106"/>
                <a:gd name="T39" fmla="*/ 22 h 99"/>
                <a:gd name="T40" fmla="*/ 94 w 106"/>
                <a:gd name="T41" fmla="*/ 26 h 99"/>
                <a:gd name="T42" fmla="*/ 88 w 106"/>
                <a:gd name="T43" fmla="*/ 31 h 99"/>
                <a:gd name="T44" fmla="*/ 83 w 106"/>
                <a:gd name="T45" fmla="*/ 36 h 99"/>
                <a:gd name="T46" fmla="*/ 77 w 106"/>
                <a:gd name="T47" fmla="*/ 40 h 99"/>
                <a:gd name="T48" fmla="*/ 71 w 106"/>
                <a:gd name="T49" fmla="*/ 47 h 99"/>
                <a:gd name="T50" fmla="*/ 66 w 106"/>
                <a:gd name="T51" fmla="*/ 52 h 99"/>
                <a:gd name="T52" fmla="*/ 61 w 106"/>
                <a:gd name="T53" fmla="*/ 57 h 99"/>
                <a:gd name="T54" fmla="*/ 55 w 106"/>
                <a:gd name="T55" fmla="*/ 61 h 99"/>
                <a:gd name="T56" fmla="*/ 51 w 106"/>
                <a:gd name="T57" fmla="*/ 67 h 99"/>
                <a:gd name="T58" fmla="*/ 46 w 106"/>
                <a:gd name="T59" fmla="*/ 72 h 99"/>
                <a:gd name="T60" fmla="*/ 41 w 106"/>
                <a:gd name="T61" fmla="*/ 78 h 99"/>
                <a:gd name="T62" fmla="*/ 35 w 106"/>
                <a:gd name="T63" fmla="*/ 83 h 99"/>
                <a:gd name="T64" fmla="*/ 31 w 106"/>
                <a:gd name="T65" fmla="*/ 89 h 99"/>
                <a:gd name="T66" fmla="*/ 26 w 106"/>
                <a:gd name="T67" fmla="*/ 94 h 99"/>
                <a:gd name="T68" fmla="*/ 21 w 106"/>
                <a:gd name="T69" fmla="*/ 99 h 99"/>
                <a:gd name="T70" fmla="*/ 21 w 106"/>
                <a:gd name="T71" fmla="*/ 99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9"/>
                <a:gd name="T110" fmla="*/ 106 w 106"/>
                <a:gd name="T111" fmla="*/ 99 h 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9">
                  <a:moveTo>
                    <a:pt x="21" y="99"/>
                  </a:moveTo>
                  <a:lnTo>
                    <a:pt x="0" y="82"/>
                  </a:lnTo>
                  <a:lnTo>
                    <a:pt x="4" y="75"/>
                  </a:lnTo>
                  <a:lnTo>
                    <a:pt x="10" y="69"/>
                  </a:lnTo>
                  <a:lnTo>
                    <a:pt x="14" y="63"/>
                  </a:lnTo>
                  <a:lnTo>
                    <a:pt x="19" y="59"/>
                  </a:lnTo>
                  <a:lnTo>
                    <a:pt x="24" y="54"/>
                  </a:lnTo>
                  <a:lnTo>
                    <a:pt x="30" y="49"/>
                  </a:lnTo>
                  <a:lnTo>
                    <a:pt x="35" y="43"/>
                  </a:lnTo>
                  <a:lnTo>
                    <a:pt x="40" y="39"/>
                  </a:lnTo>
                  <a:lnTo>
                    <a:pt x="45" y="33"/>
                  </a:lnTo>
                  <a:lnTo>
                    <a:pt x="51" y="29"/>
                  </a:lnTo>
                  <a:lnTo>
                    <a:pt x="55" y="24"/>
                  </a:lnTo>
                  <a:lnTo>
                    <a:pt x="61" y="19"/>
                  </a:lnTo>
                  <a:lnTo>
                    <a:pt x="67" y="15"/>
                  </a:lnTo>
                  <a:lnTo>
                    <a:pt x="73" y="9"/>
                  </a:lnTo>
                  <a:lnTo>
                    <a:pt x="79" y="4"/>
                  </a:lnTo>
                  <a:lnTo>
                    <a:pt x="86" y="0"/>
                  </a:lnTo>
                  <a:lnTo>
                    <a:pt x="106" y="17"/>
                  </a:lnTo>
                  <a:lnTo>
                    <a:pt x="99" y="22"/>
                  </a:lnTo>
                  <a:lnTo>
                    <a:pt x="94" y="26"/>
                  </a:lnTo>
                  <a:lnTo>
                    <a:pt x="88" y="31"/>
                  </a:lnTo>
                  <a:lnTo>
                    <a:pt x="83" y="36"/>
                  </a:lnTo>
                  <a:lnTo>
                    <a:pt x="77" y="40"/>
                  </a:lnTo>
                  <a:lnTo>
                    <a:pt x="71" y="47"/>
                  </a:lnTo>
                  <a:lnTo>
                    <a:pt x="66" y="52"/>
                  </a:lnTo>
                  <a:lnTo>
                    <a:pt x="61" y="57"/>
                  </a:lnTo>
                  <a:lnTo>
                    <a:pt x="55" y="61"/>
                  </a:lnTo>
                  <a:lnTo>
                    <a:pt x="51" y="67"/>
                  </a:lnTo>
                  <a:lnTo>
                    <a:pt x="46" y="72"/>
                  </a:lnTo>
                  <a:lnTo>
                    <a:pt x="41" y="78"/>
                  </a:lnTo>
                  <a:lnTo>
                    <a:pt x="35" y="83"/>
                  </a:lnTo>
                  <a:lnTo>
                    <a:pt x="31" y="89"/>
                  </a:lnTo>
                  <a:lnTo>
                    <a:pt x="26" y="94"/>
                  </a:lnTo>
                  <a:lnTo>
                    <a:pt x="21"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4" name="Freeform 39"/>
            <p:cNvSpPr>
              <a:spLocks/>
            </p:cNvSpPr>
            <p:nvPr/>
          </p:nvSpPr>
          <p:spPr bwMode="auto">
            <a:xfrm>
              <a:off x="2615" y="2476"/>
              <a:ext cx="127" cy="88"/>
            </a:xfrm>
            <a:custGeom>
              <a:avLst/>
              <a:gdLst>
                <a:gd name="T0" fmla="*/ 24 w 127"/>
                <a:gd name="T1" fmla="*/ 88 h 88"/>
                <a:gd name="T2" fmla="*/ 17 w 127"/>
                <a:gd name="T3" fmla="*/ 84 h 88"/>
                <a:gd name="T4" fmla="*/ 11 w 127"/>
                <a:gd name="T5" fmla="*/ 80 h 88"/>
                <a:gd name="T6" fmla="*/ 4 w 127"/>
                <a:gd name="T7" fmla="*/ 75 h 88"/>
                <a:gd name="T8" fmla="*/ 0 w 127"/>
                <a:gd name="T9" fmla="*/ 73 h 88"/>
                <a:gd name="T10" fmla="*/ 5 w 127"/>
                <a:gd name="T11" fmla="*/ 68 h 88"/>
                <a:gd name="T12" fmla="*/ 11 w 127"/>
                <a:gd name="T13" fmla="*/ 63 h 88"/>
                <a:gd name="T14" fmla="*/ 18 w 127"/>
                <a:gd name="T15" fmla="*/ 58 h 88"/>
                <a:gd name="T16" fmla="*/ 24 w 127"/>
                <a:gd name="T17" fmla="*/ 54 h 88"/>
                <a:gd name="T18" fmla="*/ 30 w 127"/>
                <a:gd name="T19" fmla="*/ 48 h 88"/>
                <a:gd name="T20" fmla="*/ 36 w 127"/>
                <a:gd name="T21" fmla="*/ 43 h 88"/>
                <a:gd name="T22" fmla="*/ 43 w 127"/>
                <a:gd name="T23" fmla="*/ 39 h 88"/>
                <a:gd name="T24" fmla="*/ 50 w 127"/>
                <a:gd name="T25" fmla="*/ 35 h 88"/>
                <a:gd name="T26" fmla="*/ 57 w 127"/>
                <a:gd name="T27" fmla="*/ 30 h 88"/>
                <a:gd name="T28" fmla="*/ 64 w 127"/>
                <a:gd name="T29" fmla="*/ 26 h 88"/>
                <a:gd name="T30" fmla="*/ 71 w 127"/>
                <a:gd name="T31" fmla="*/ 22 h 88"/>
                <a:gd name="T32" fmla="*/ 77 w 127"/>
                <a:gd name="T33" fmla="*/ 18 h 88"/>
                <a:gd name="T34" fmla="*/ 84 w 127"/>
                <a:gd name="T35" fmla="*/ 12 h 88"/>
                <a:gd name="T36" fmla="*/ 91 w 127"/>
                <a:gd name="T37" fmla="*/ 8 h 88"/>
                <a:gd name="T38" fmla="*/ 98 w 127"/>
                <a:gd name="T39" fmla="*/ 4 h 88"/>
                <a:gd name="T40" fmla="*/ 105 w 127"/>
                <a:gd name="T41" fmla="*/ 0 h 88"/>
                <a:gd name="T42" fmla="*/ 109 w 127"/>
                <a:gd name="T43" fmla="*/ 4 h 88"/>
                <a:gd name="T44" fmla="*/ 115 w 127"/>
                <a:gd name="T45" fmla="*/ 8 h 88"/>
                <a:gd name="T46" fmla="*/ 120 w 127"/>
                <a:gd name="T47" fmla="*/ 12 h 88"/>
                <a:gd name="T48" fmla="*/ 127 w 127"/>
                <a:gd name="T49" fmla="*/ 18 h 88"/>
                <a:gd name="T50" fmla="*/ 119 w 127"/>
                <a:gd name="T51" fmla="*/ 21 h 88"/>
                <a:gd name="T52" fmla="*/ 112 w 127"/>
                <a:gd name="T53" fmla="*/ 25 h 88"/>
                <a:gd name="T54" fmla="*/ 105 w 127"/>
                <a:gd name="T55" fmla="*/ 29 h 88"/>
                <a:gd name="T56" fmla="*/ 99 w 127"/>
                <a:gd name="T57" fmla="*/ 34 h 88"/>
                <a:gd name="T58" fmla="*/ 92 w 127"/>
                <a:gd name="T59" fmla="*/ 38 h 88"/>
                <a:gd name="T60" fmla="*/ 86 w 127"/>
                <a:gd name="T61" fmla="*/ 42 h 88"/>
                <a:gd name="T62" fmla="*/ 80 w 127"/>
                <a:gd name="T63" fmla="*/ 46 h 88"/>
                <a:gd name="T64" fmla="*/ 73 w 127"/>
                <a:gd name="T65" fmla="*/ 52 h 88"/>
                <a:gd name="T66" fmla="*/ 67 w 127"/>
                <a:gd name="T67" fmla="*/ 56 h 88"/>
                <a:gd name="T68" fmla="*/ 61 w 127"/>
                <a:gd name="T69" fmla="*/ 60 h 88"/>
                <a:gd name="T70" fmla="*/ 55 w 127"/>
                <a:gd name="T71" fmla="*/ 64 h 88"/>
                <a:gd name="T72" fmla="*/ 48 w 127"/>
                <a:gd name="T73" fmla="*/ 68 h 88"/>
                <a:gd name="T74" fmla="*/ 42 w 127"/>
                <a:gd name="T75" fmla="*/ 73 h 88"/>
                <a:gd name="T76" fmla="*/ 35 w 127"/>
                <a:gd name="T77" fmla="*/ 78 h 88"/>
                <a:gd name="T78" fmla="*/ 29 w 127"/>
                <a:gd name="T79" fmla="*/ 83 h 88"/>
                <a:gd name="T80" fmla="*/ 24 w 127"/>
                <a:gd name="T81" fmla="*/ 88 h 88"/>
                <a:gd name="T82" fmla="*/ 24 w 127"/>
                <a:gd name="T83" fmla="*/ 88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88"/>
                <a:gd name="T128" fmla="*/ 127 w 127"/>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88">
                  <a:moveTo>
                    <a:pt x="24" y="88"/>
                  </a:moveTo>
                  <a:lnTo>
                    <a:pt x="17" y="84"/>
                  </a:lnTo>
                  <a:lnTo>
                    <a:pt x="11" y="80"/>
                  </a:lnTo>
                  <a:lnTo>
                    <a:pt x="4" y="75"/>
                  </a:lnTo>
                  <a:lnTo>
                    <a:pt x="0" y="73"/>
                  </a:lnTo>
                  <a:lnTo>
                    <a:pt x="5" y="68"/>
                  </a:lnTo>
                  <a:lnTo>
                    <a:pt x="11" y="63"/>
                  </a:lnTo>
                  <a:lnTo>
                    <a:pt x="18" y="58"/>
                  </a:lnTo>
                  <a:lnTo>
                    <a:pt x="24" y="54"/>
                  </a:lnTo>
                  <a:lnTo>
                    <a:pt x="30" y="48"/>
                  </a:lnTo>
                  <a:lnTo>
                    <a:pt x="36" y="43"/>
                  </a:lnTo>
                  <a:lnTo>
                    <a:pt x="43" y="39"/>
                  </a:lnTo>
                  <a:lnTo>
                    <a:pt x="50" y="35"/>
                  </a:lnTo>
                  <a:lnTo>
                    <a:pt x="57" y="30"/>
                  </a:lnTo>
                  <a:lnTo>
                    <a:pt x="64" y="26"/>
                  </a:lnTo>
                  <a:lnTo>
                    <a:pt x="71" y="22"/>
                  </a:lnTo>
                  <a:lnTo>
                    <a:pt x="77" y="18"/>
                  </a:lnTo>
                  <a:lnTo>
                    <a:pt x="84" y="12"/>
                  </a:lnTo>
                  <a:lnTo>
                    <a:pt x="91" y="8"/>
                  </a:lnTo>
                  <a:lnTo>
                    <a:pt x="98" y="4"/>
                  </a:lnTo>
                  <a:lnTo>
                    <a:pt x="105" y="0"/>
                  </a:lnTo>
                  <a:lnTo>
                    <a:pt x="109" y="4"/>
                  </a:lnTo>
                  <a:lnTo>
                    <a:pt x="115" y="8"/>
                  </a:lnTo>
                  <a:lnTo>
                    <a:pt x="120" y="12"/>
                  </a:lnTo>
                  <a:lnTo>
                    <a:pt x="127" y="18"/>
                  </a:lnTo>
                  <a:lnTo>
                    <a:pt x="119" y="21"/>
                  </a:lnTo>
                  <a:lnTo>
                    <a:pt x="112" y="25"/>
                  </a:lnTo>
                  <a:lnTo>
                    <a:pt x="105" y="29"/>
                  </a:lnTo>
                  <a:lnTo>
                    <a:pt x="99" y="34"/>
                  </a:lnTo>
                  <a:lnTo>
                    <a:pt x="92" y="38"/>
                  </a:lnTo>
                  <a:lnTo>
                    <a:pt x="86" y="42"/>
                  </a:lnTo>
                  <a:lnTo>
                    <a:pt x="80" y="46"/>
                  </a:lnTo>
                  <a:lnTo>
                    <a:pt x="73" y="52"/>
                  </a:lnTo>
                  <a:lnTo>
                    <a:pt x="67" y="56"/>
                  </a:lnTo>
                  <a:lnTo>
                    <a:pt x="61" y="60"/>
                  </a:lnTo>
                  <a:lnTo>
                    <a:pt x="55" y="64"/>
                  </a:lnTo>
                  <a:lnTo>
                    <a:pt x="48" y="68"/>
                  </a:lnTo>
                  <a:lnTo>
                    <a:pt x="42" y="73"/>
                  </a:lnTo>
                  <a:lnTo>
                    <a:pt x="35" y="78"/>
                  </a:lnTo>
                  <a:lnTo>
                    <a:pt x="29" y="83"/>
                  </a:lnTo>
                  <a:lnTo>
                    <a:pt x="24" y="8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5" name="Freeform 40"/>
            <p:cNvSpPr>
              <a:spLocks/>
            </p:cNvSpPr>
            <p:nvPr/>
          </p:nvSpPr>
          <p:spPr bwMode="auto">
            <a:xfrm>
              <a:off x="2760" y="2400"/>
              <a:ext cx="122" cy="72"/>
            </a:xfrm>
            <a:custGeom>
              <a:avLst/>
              <a:gdLst>
                <a:gd name="T0" fmla="*/ 19 w 122"/>
                <a:gd name="T1" fmla="*/ 72 h 72"/>
                <a:gd name="T2" fmla="*/ 13 w 122"/>
                <a:gd name="T3" fmla="*/ 66 h 72"/>
                <a:gd name="T4" fmla="*/ 9 w 122"/>
                <a:gd name="T5" fmla="*/ 61 h 72"/>
                <a:gd name="T6" fmla="*/ 4 w 122"/>
                <a:gd name="T7" fmla="*/ 56 h 72"/>
                <a:gd name="T8" fmla="*/ 0 w 122"/>
                <a:gd name="T9" fmla="*/ 52 h 72"/>
                <a:gd name="T10" fmla="*/ 6 w 122"/>
                <a:gd name="T11" fmla="*/ 48 h 72"/>
                <a:gd name="T12" fmla="*/ 13 w 122"/>
                <a:gd name="T13" fmla="*/ 44 h 72"/>
                <a:gd name="T14" fmla="*/ 19 w 122"/>
                <a:gd name="T15" fmla="*/ 40 h 72"/>
                <a:gd name="T16" fmla="*/ 26 w 122"/>
                <a:gd name="T17" fmla="*/ 37 h 72"/>
                <a:gd name="T18" fmla="*/ 33 w 122"/>
                <a:gd name="T19" fmla="*/ 34 h 72"/>
                <a:gd name="T20" fmla="*/ 39 w 122"/>
                <a:gd name="T21" fmla="*/ 31 h 72"/>
                <a:gd name="T22" fmla="*/ 45 w 122"/>
                <a:gd name="T23" fmla="*/ 28 h 72"/>
                <a:gd name="T24" fmla="*/ 52 w 122"/>
                <a:gd name="T25" fmla="*/ 24 h 72"/>
                <a:gd name="T26" fmla="*/ 58 w 122"/>
                <a:gd name="T27" fmla="*/ 20 h 72"/>
                <a:gd name="T28" fmla="*/ 65 w 122"/>
                <a:gd name="T29" fmla="*/ 18 h 72"/>
                <a:gd name="T30" fmla="*/ 72 w 122"/>
                <a:gd name="T31" fmla="*/ 15 h 72"/>
                <a:gd name="T32" fmla="*/ 79 w 122"/>
                <a:gd name="T33" fmla="*/ 12 h 72"/>
                <a:gd name="T34" fmla="*/ 85 w 122"/>
                <a:gd name="T35" fmla="*/ 9 h 72"/>
                <a:gd name="T36" fmla="*/ 93 w 122"/>
                <a:gd name="T37" fmla="*/ 6 h 72"/>
                <a:gd name="T38" fmla="*/ 96 w 122"/>
                <a:gd name="T39" fmla="*/ 4 h 72"/>
                <a:gd name="T40" fmla="*/ 99 w 122"/>
                <a:gd name="T41" fmla="*/ 2 h 72"/>
                <a:gd name="T42" fmla="*/ 104 w 122"/>
                <a:gd name="T43" fmla="*/ 1 h 72"/>
                <a:gd name="T44" fmla="*/ 108 w 122"/>
                <a:gd name="T45" fmla="*/ 0 h 72"/>
                <a:gd name="T46" fmla="*/ 111 w 122"/>
                <a:gd name="T47" fmla="*/ 4 h 72"/>
                <a:gd name="T48" fmla="*/ 115 w 122"/>
                <a:gd name="T49" fmla="*/ 10 h 72"/>
                <a:gd name="T50" fmla="*/ 118 w 122"/>
                <a:gd name="T51" fmla="*/ 16 h 72"/>
                <a:gd name="T52" fmla="*/ 122 w 122"/>
                <a:gd name="T53" fmla="*/ 22 h 72"/>
                <a:gd name="T54" fmla="*/ 118 w 122"/>
                <a:gd name="T55" fmla="*/ 22 h 72"/>
                <a:gd name="T56" fmla="*/ 114 w 122"/>
                <a:gd name="T57" fmla="*/ 25 h 72"/>
                <a:gd name="T58" fmla="*/ 111 w 122"/>
                <a:gd name="T59" fmla="*/ 25 h 72"/>
                <a:gd name="T60" fmla="*/ 107 w 122"/>
                <a:gd name="T61" fmla="*/ 28 h 72"/>
                <a:gd name="T62" fmla="*/ 100 w 122"/>
                <a:gd name="T63" fmla="*/ 31 h 72"/>
                <a:gd name="T64" fmla="*/ 94 w 122"/>
                <a:gd name="T65" fmla="*/ 35 h 72"/>
                <a:gd name="T66" fmla="*/ 87 w 122"/>
                <a:gd name="T67" fmla="*/ 37 h 72"/>
                <a:gd name="T68" fmla="*/ 81 w 122"/>
                <a:gd name="T69" fmla="*/ 40 h 72"/>
                <a:gd name="T70" fmla="*/ 75 w 122"/>
                <a:gd name="T71" fmla="*/ 42 h 72"/>
                <a:gd name="T72" fmla="*/ 69 w 122"/>
                <a:gd name="T73" fmla="*/ 46 h 72"/>
                <a:gd name="T74" fmla="*/ 63 w 122"/>
                <a:gd name="T75" fmla="*/ 48 h 72"/>
                <a:gd name="T76" fmla="*/ 55 w 122"/>
                <a:gd name="T77" fmla="*/ 51 h 72"/>
                <a:gd name="T78" fmla="*/ 49 w 122"/>
                <a:gd name="T79" fmla="*/ 53 h 72"/>
                <a:gd name="T80" fmla="*/ 43 w 122"/>
                <a:gd name="T81" fmla="*/ 57 h 72"/>
                <a:gd name="T82" fmla="*/ 37 w 122"/>
                <a:gd name="T83" fmla="*/ 61 h 72"/>
                <a:gd name="T84" fmla="*/ 31 w 122"/>
                <a:gd name="T85" fmla="*/ 64 h 72"/>
                <a:gd name="T86" fmla="*/ 24 w 122"/>
                <a:gd name="T87" fmla="*/ 68 h 72"/>
                <a:gd name="T88" fmla="*/ 19 w 122"/>
                <a:gd name="T89" fmla="*/ 72 h 72"/>
                <a:gd name="T90" fmla="*/ 19 w 122"/>
                <a:gd name="T91" fmla="*/ 72 h 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72"/>
                <a:gd name="T140" fmla="*/ 122 w 122"/>
                <a:gd name="T141" fmla="*/ 72 h 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72">
                  <a:moveTo>
                    <a:pt x="19" y="72"/>
                  </a:moveTo>
                  <a:lnTo>
                    <a:pt x="13" y="66"/>
                  </a:lnTo>
                  <a:lnTo>
                    <a:pt x="9" y="61"/>
                  </a:lnTo>
                  <a:lnTo>
                    <a:pt x="4" y="56"/>
                  </a:lnTo>
                  <a:lnTo>
                    <a:pt x="0" y="52"/>
                  </a:lnTo>
                  <a:lnTo>
                    <a:pt x="6" y="48"/>
                  </a:lnTo>
                  <a:lnTo>
                    <a:pt x="13" y="44"/>
                  </a:lnTo>
                  <a:lnTo>
                    <a:pt x="19" y="40"/>
                  </a:lnTo>
                  <a:lnTo>
                    <a:pt x="26" y="37"/>
                  </a:lnTo>
                  <a:lnTo>
                    <a:pt x="33" y="34"/>
                  </a:lnTo>
                  <a:lnTo>
                    <a:pt x="39" y="31"/>
                  </a:lnTo>
                  <a:lnTo>
                    <a:pt x="45" y="28"/>
                  </a:lnTo>
                  <a:lnTo>
                    <a:pt x="52" y="24"/>
                  </a:lnTo>
                  <a:lnTo>
                    <a:pt x="58" y="20"/>
                  </a:lnTo>
                  <a:lnTo>
                    <a:pt x="65" y="18"/>
                  </a:lnTo>
                  <a:lnTo>
                    <a:pt x="72" y="15"/>
                  </a:lnTo>
                  <a:lnTo>
                    <a:pt x="79" y="12"/>
                  </a:lnTo>
                  <a:lnTo>
                    <a:pt x="85" y="9"/>
                  </a:lnTo>
                  <a:lnTo>
                    <a:pt x="93" y="6"/>
                  </a:lnTo>
                  <a:lnTo>
                    <a:pt x="96" y="4"/>
                  </a:lnTo>
                  <a:lnTo>
                    <a:pt x="99" y="2"/>
                  </a:lnTo>
                  <a:lnTo>
                    <a:pt x="104" y="1"/>
                  </a:lnTo>
                  <a:lnTo>
                    <a:pt x="108" y="0"/>
                  </a:lnTo>
                  <a:lnTo>
                    <a:pt x="111" y="4"/>
                  </a:lnTo>
                  <a:lnTo>
                    <a:pt x="115" y="10"/>
                  </a:lnTo>
                  <a:lnTo>
                    <a:pt x="118" y="16"/>
                  </a:lnTo>
                  <a:lnTo>
                    <a:pt x="122" y="22"/>
                  </a:lnTo>
                  <a:lnTo>
                    <a:pt x="118" y="22"/>
                  </a:lnTo>
                  <a:lnTo>
                    <a:pt x="114" y="25"/>
                  </a:lnTo>
                  <a:lnTo>
                    <a:pt x="111" y="25"/>
                  </a:lnTo>
                  <a:lnTo>
                    <a:pt x="107" y="28"/>
                  </a:lnTo>
                  <a:lnTo>
                    <a:pt x="100" y="31"/>
                  </a:lnTo>
                  <a:lnTo>
                    <a:pt x="94" y="35"/>
                  </a:lnTo>
                  <a:lnTo>
                    <a:pt x="87" y="37"/>
                  </a:lnTo>
                  <a:lnTo>
                    <a:pt x="81" y="40"/>
                  </a:lnTo>
                  <a:lnTo>
                    <a:pt x="75" y="42"/>
                  </a:lnTo>
                  <a:lnTo>
                    <a:pt x="69" y="46"/>
                  </a:lnTo>
                  <a:lnTo>
                    <a:pt x="63" y="48"/>
                  </a:lnTo>
                  <a:lnTo>
                    <a:pt x="55" y="51"/>
                  </a:lnTo>
                  <a:lnTo>
                    <a:pt x="49" y="53"/>
                  </a:lnTo>
                  <a:lnTo>
                    <a:pt x="43" y="57"/>
                  </a:lnTo>
                  <a:lnTo>
                    <a:pt x="37" y="61"/>
                  </a:lnTo>
                  <a:lnTo>
                    <a:pt x="31" y="64"/>
                  </a:lnTo>
                  <a:lnTo>
                    <a:pt x="24" y="68"/>
                  </a:lnTo>
                  <a:lnTo>
                    <a:pt x="19" y="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6" name="Freeform 41"/>
            <p:cNvSpPr>
              <a:spLocks/>
            </p:cNvSpPr>
            <p:nvPr/>
          </p:nvSpPr>
          <p:spPr bwMode="auto">
            <a:xfrm>
              <a:off x="2497" y="2616"/>
              <a:ext cx="46" cy="60"/>
            </a:xfrm>
            <a:custGeom>
              <a:avLst/>
              <a:gdLst>
                <a:gd name="T0" fmla="*/ 40 w 46"/>
                <a:gd name="T1" fmla="*/ 0 h 60"/>
                <a:gd name="T2" fmla="*/ 46 w 46"/>
                <a:gd name="T3" fmla="*/ 31 h 60"/>
                <a:gd name="T4" fmla="*/ 39 w 46"/>
                <a:gd name="T5" fmla="*/ 39 h 60"/>
                <a:gd name="T6" fmla="*/ 33 w 46"/>
                <a:gd name="T7" fmla="*/ 45 h 60"/>
                <a:gd name="T8" fmla="*/ 29 w 46"/>
                <a:gd name="T9" fmla="*/ 48 h 60"/>
                <a:gd name="T10" fmla="*/ 26 w 46"/>
                <a:gd name="T11" fmla="*/ 52 h 60"/>
                <a:gd name="T12" fmla="*/ 24 w 46"/>
                <a:gd name="T13" fmla="*/ 56 h 60"/>
                <a:gd name="T14" fmla="*/ 21 w 46"/>
                <a:gd name="T15" fmla="*/ 60 h 60"/>
                <a:gd name="T16" fmla="*/ 0 w 46"/>
                <a:gd name="T17" fmla="*/ 43 h 60"/>
                <a:gd name="T18" fmla="*/ 5 w 46"/>
                <a:gd name="T19" fmla="*/ 36 h 60"/>
                <a:gd name="T20" fmla="*/ 10 w 46"/>
                <a:gd name="T21" fmla="*/ 31 h 60"/>
                <a:gd name="T22" fmla="*/ 15 w 46"/>
                <a:gd name="T23" fmla="*/ 25 h 60"/>
                <a:gd name="T24" fmla="*/ 20 w 46"/>
                <a:gd name="T25" fmla="*/ 20 h 60"/>
                <a:gd name="T26" fmla="*/ 24 w 46"/>
                <a:gd name="T27" fmla="*/ 15 h 60"/>
                <a:gd name="T28" fmla="*/ 30 w 46"/>
                <a:gd name="T29" fmla="*/ 10 h 60"/>
                <a:gd name="T30" fmla="*/ 35 w 46"/>
                <a:gd name="T31" fmla="*/ 4 h 60"/>
                <a:gd name="T32" fmla="*/ 40 w 46"/>
                <a:gd name="T33" fmla="*/ 0 h 60"/>
                <a:gd name="T34" fmla="*/ 40 w 46"/>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60"/>
                <a:gd name="T56" fmla="*/ 46 w 4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60">
                  <a:moveTo>
                    <a:pt x="40" y="0"/>
                  </a:moveTo>
                  <a:lnTo>
                    <a:pt x="46" y="31"/>
                  </a:lnTo>
                  <a:lnTo>
                    <a:pt x="39" y="39"/>
                  </a:lnTo>
                  <a:lnTo>
                    <a:pt x="33" y="45"/>
                  </a:lnTo>
                  <a:lnTo>
                    <a:pt x="29" y="48"/>
                  </a:lnTo>
                  <a:lnTo>
                    <a:pt x="26" y="52"/>
                  </a:lnTo>
                  <a:lnTo>
                    <a:pt x="24" y="56"/>
                  </a:lnTo>
                  <a:lnTo>
                    <a:pt x="21" y="60"/>
                  </a:lnTo>
                  <a:lnTo>
                    <a:pt x="0" y="43"/>
                  </a:lnTo>
                  <a:lnTo>
                    <a:pt x="5" y="36"/>
                  </a:lnTo>
                  <a:lnTo>
                    <a:pt x="10" y="31"/>
                  </a:lnTo>
                  <a:lnTo>
                    <a:pt x="15" y="25"/>
                  </a:lnTo>
                  <a:lnTo>
                    <a:pt x="20" y="20"/>
                  </a:lnTo>
                  <a:lnTo>
                    <a:pt x="24" y="15"/>
                  </a:lnTo>
                  <a:lnTo>
                    <a:pt x="30" y="10"/>
                  </a:lnTo>
                  <a:lnTo>
                    <a:pt x="35" y="4"/>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7" name="Freeform 42"/>
            <p:cNvSpPr>
              <a:spLocks/>
            </p:cNvSpPr>
            <p:nvPr/>
          </p:nvSpPr>
          <p:spPr bwMode="auto">
            <a:xfrm>
              <a:off x="2439" y="2619"/>
              <a:ext cx="146" cy="141"/>
            </a:xfrm>
            <a:custGeom>
              <a:avLst/>
              <a:gdLst>
                <a:gd name="T0" fmla="*/ 1 w 146"/>
                <a:gd name="T1" fmla="*/ 0 h 141"/>
                <a:gd name="T2" fmla="*/ 0 w 146"/>
                <a:gd name="T3" fmla="*/ 7 h 141"/>
                <a:gd name="T4" fmla="*/ 4 w 146"/>
                <a:gd name="T5" fmla="*/ 16 h 141"/>
                <a:gd name="T6" fmla="*/ 10 w 146"/>
                <a:gd name="T7" fmla="*/ 28 h 141"/>
                <a:gd name="T8" fmla="*/ 18 w 146"/>
                <a:gd name="T9" fmla="*/ 42 h 141"/>
                <a:gd name="T10" fmla="*/ 27 w 146"/>
                <a:gd name="T11" fmla="*/ 56 h 141"/>
                <a:gd name="T12" fmla="*/ 39 w 146"/>
                <a:gd name="T13" fmla="*/ 70 h 141"/>
                <a:gd name="T14" fmla="*/ 52 w 146"/>
                <a:gd name="T15" fmla="*/ 81 h 141"/>
                <a:gd name="T16" fmla="*/ 62 w 146"/>
                <a:gd name="T17" fmla="*/ 89 h 141"/>
                <a:gd name="T18" fmla="*/ 71 w 146"/>
                <a:gd name="T19" fmla="*/ 95 h 141"/>
                <a:gd name="T20" fmla="*/ 78 w 146"/>
                <a:gd name="T21" fmla="*/ 102 h 141"/>
                <a:gd name="T22" fmla="*/ 87 w 146"/>
                <a:gd name="T23" fmla="*/ 106 h 141"/>
                <a:gd name="T24" fmla="*/ 95 w 146"/>
                <a:gd name="T25" fmla="*/ 111 h 141"/>
                <a:gd name="T26" fmla="*/ 103 w 146"/>
                <a:gd name="T27" fmla="*/ 117 h 141"/>
                <a:gd name="T28" fmla="*/ 114 w 146"/>
                <a:gd name="T29" fmla="*/ 124 h 141"/>
                <a:gd name="T30" fmla="*/ 127 w 146"/>
                <a:gd name="T31" fmla="*/ 131 h 141"/>
                <a:gd name="T32" fmla="*/ 139 w 146"/>
                <a:gd name="T33" fmla="*/ 137 h 141"/>
                <a:gd name="T34" fmla="*/ 145 w 146"/>
                <a:gd name="T35" fmla="*/ 141 h 141"/>
                <a:gd name="T36" fmla="*/ 145 w 146"/>
                <a:gd name="T37" fmla="*/ 140 h 141"/>
                <a:gd name="T38" fmla="*/ 138 w 146"/>
                <a:gd name="T39" fmla="*/ 134 h 141"/>
                <a:gd name="T40" fmla="*/ 127 w 146"/>
                <a:gd name="T41" fmla="*/ 126 h 141"/>
                <a:gd name="T42" fmla="*/ 120 w 146"/>
                <a:gd name="T43" fmla="*/ 120 h 141"/>
                <a:gd name="T44" fmla="*/ 111 w 146"/>
                <a:gd name="T45" fmla="*/ 113 h 141"/>
                <a:gd name="T46" fmla="*/ 102 w 146"/>
                <a:gd name="T47" fmla="*/ 105 h 141"/>
                <a:gd name="T48" fmla="*/ 93 w 146"/>
                <a:gd name="T49" fmla="*/ 95 h 141"/>
                <a:gd name="T50" fmla="*/ 82 w 146"/>
                <a:gd name="T51" fmla="*/ 85 h 141"/>
                <a:gd name="T52" fmla="*/ 70 w 146"/>
                <a:gd name="T53" fmla="*/ 75 h 141"/>
                <a:gd name="T54" fmla="*/ 59 w 146"/>
                <a:gd name="T55" fmla="*/ 63 h 141"/>
                <a:gd name="T56" fmla="*/ 47 w 146"/>
                <a:gd name="T57" fmla="*/ 51 h 141"/>
                <a:gd name="T58" fmla="*/ 33 w 146"/>
                <a:gd name="T59" fmla="*/ 38 h 141"/>
                <a:gd name="T60" fmla="*/ 22 w 146"/>
                <a:gd name="T61" fmla="*/ 24 h 141"/>
                <a:gd name="T62" fmla="*/ 11 w 146"/>
                <a:gd name="T63" fmla="*/ 12 h 141"/>
                <a:gd name="T64" fmla="*/ 6 w 146"/>
                <a:gd name="T65" fmla="*/ 6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1"/>
                <a:gd name="T101" fmla="*/ 146 w 146"/>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1">
                  <a:moveTo>
                    <a:pt x="6" y="6"/>
                  </a:moveTo>
                  <a:lnTo>
                    <a:pt x="1" y="0"/>
                  </a:lnTo>
                  <a:lnTo>
                    <a:pt x="0" y="4"/>
                  </a:lnTo>
                  <a:lnTo>
                    <a:pt x="0" y="7"/>
                  </a:lnTo>
                  <a:lnTo>
                    <a:pt x="2" y="11"/>
                  </a:lnTo>
                  <a:lnTo>
                    <a:pt x="4" y="16"/>
                  </a:lnTo>
                  <a:lnTo>
                    <a:pt x="8" y="22"/>
                  </a:lnTo>
                  <a:lnTo>
                    <a:pt x="10" y="28"/>
                  </a:lnTo>
                  <a:lnTo>
                    <a:pt x="14" y="34"/>
                  </a:lnTo>
                  <a:lnTo>
                    <a:pt x="18" y="42"/>
                  </a:lnTo>
                  <a:lnTo>
                    <a:pt x="23" y="49"/>
                  </a:lnTo>
                  <a:lnTo>
                    <a:pt x="27" y="56"/>
                  </a:lnTo>
                  <a:lnTo>
                    <a:pt x="33" y="63"/>
                  </a:lnTo>
                  <a:lnTo>
                    <a:pt x="39" y="70"/>
                  </a:lnTo>
                  <a:lnTo>
                    <a:pt x="46" y="76"/>
                  </a:lnTo>
                  <a:lnTo>
                    <a:pt x="52" y="81"/>
                  </a:lnTo>
                  <a:lnTo>
                    <a:pt x="59" y="87"/>
                  </a:lnTo>
                  <a:lnTo>
                    <a:pt x="62" y="89"/>
                  </a:lnTo>
                  <a:lnTo>
                    <a:pt x="66" y="92"/>
                  </a:lnTo>
                  <a:lnTo>
                    <a:pt x="71" y="95"/>
                  </a:lnTo>
                  <a:lnTo>
                    <a:pt x="75" y="98"/>
                  </a:lnTo>
                  <a:lnTo>
                    <a:pt x="78" y="102"/>
                  </a:lnTo>
                  <a:lnTo>
                    <a:pt x="82" y="104"/>
                  </a:lnTo>
                  <a:lnTo>
                    <a:pt x="87" y="106"/>
                  </a:lnTo>
                  <a:lnTo>
                    <a:pt x="91" y="109"/>
                  </a:lnTo>
                  <a:lnTo>
                    <a:pt x="95" y="111"/>
                  </a:lnTo>
                  <a:lnTo>
                    <a:pt x="99" y="114"/>
                  </a:lnTo>
                  <a:lnTo>
                    <a:pt x="103" y="117"/>
                  </a:lnTo>
                  <a:lnTo>
                    <a:pt x="107" y="120"/>
                  </a:lnTo>
                  <a:lnTo>
                    <a:pt x="114" y="124"/>
                  </a:lnTo>
                  <a:lnTo>
                    <a:pt x="121" y="128"/>
                  </a:lnTo>
                  <a:lnTo>
                    <a:pt x="127" y="131"/>
                  </a:lnTo>
                  <a:lnTo>
                    <a:pt x="135" y="135"/>
                  </a:lnTo>
                  <a:lnTo>
                    <a:pt x="139" y="137"/>
                  </a:lnTo>
                  <a:lnTo>
                    <a:pt x="143" y="139"/>
                  </a:lnTo>
                  <a:lnTo>
                    <a:pt x="145" y="141"/>
                  </a:lnTo>
                  <a:lnTo>
                    <a:pt x="146" y="141"/>
                  </a:lnTo>
                  <a:lnTo>
                    <a:pt x="145" y="140"/>
                  </a:lnTo>
                  <a:lnTo>
                    <a:pt x="142" y="138"/>
                  </a:lnTo>
                  <a:lnTo>
                    <a:pt x="138" y="134"/>
                  </a:lnTo>
                  <a:lnTo>
                    <a:pt x="133" y="129"/>
                  </a:lnTo>
                  <a:lnTo>
                    <a:pt x="127" y="126"/>
                  </a:lnTo>
                  <a:lnTo>
                    <a:pt x="124" y="123"/>
                  </a:lnTo>
                  <a:lnTo>
                    <a:pt x="120" y="120"/>
                  </a:lnTo>
                  <a:lnTo>
                    <a:pt x="116" y="117"/>
                  </a:lnTo>
                  <a:lnTo>
                    <a:pt x="111" y="113"/>
                  </a:lnTo>
                  <a:lnTo>
                    <a:pt x="107" y="109"/>
                  </a:lnTo>
                  <a:lnTo>
                    <a:pt x="102" y="105"/>
                  </a:lnTo>
                  <a:lnTo>
                    <a:pt x="98" y="102"/>
                  </a:lnTo>
                  <a:lnTo>
                    <a:pt x="93" y="95"/>
                  </a:lnTo>
                  <a:lnTo>
                    <a:pt x="87" y="90"/>
                  </a:lnTo>
                  <a:lnTo>
                    <a:pt x="82" y="85"/>
                  </a:lnTo>
                  <a:lnTo>
                    <a:pt x="76" y="80"/>
                  </a:lnTo>
                  <a:lnTo>
                    <a:pt x="70" y="75"/>
                  </a:lnTo>
                  <a:lnTo>
                    <a:pt x="64" y="69"/>
                  </a:lnTo>
                  <a:lnTo>
                    <a:pt x="59" y="63"/>
                  </a:lnTo>
                  <a:lnTo>
                    <a:pt x="53" y="57"/>
                  </a:lnTo>
                  <a:lnTo>
                    <a:pt x="47" y="51"/>
                  </a:lnTo>
                  <a:lnTo>
                    <a:pt x="40" y="45"/>
                  </a:lnTo>
                  <a:lnTo>
                    <a:pt x="33" y="38"/>
                  </a:lnTo>
                  <a:lnTo>
                    <a:pt x="28" y="31"/>
                  </a:lnTo>
                  <a:lnTo>
                    <a:pt x="22" y="24"/>
                  </a:lnTo>
                  <a:lnTo>
                    <a:pt x="16" y="18"/>
                  </a:lnTo>
                  <a:lnTo>
                    <a:pt x="11" y="12"/>
                  </a:lnTo>
                  <a:lnTo>
                    <a:pt x="6" y="6"/>
                  </a:lnTo>
                  <a:close/>
                </a:path>
              </a:pathLst>
            </a:custGeom>
            <a:solidFill>
              <a:srgbClr val="DEE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8" name="Freeform 43"/>
            <p:cNvSpPr>
              <a:spLocks/>
            </p:cNvSpPr>
            <p:nvPr/>
          </p:nvSpPr>
          <p:spPr bwMode="auto">
            <a:xfrm>
              <a:off x="3340" y="2566"/>
              <a:ext cx="381" cy="170"/>
            </a:xfrm>
            <a:custGeom>
              <a:avLst/>
              <a:gdLst>
                <a:gd name="T0" fmla="*/ 158 w 381"/>
                <a:gd name="T1" fmla="*/ 35 h 170"/>
                <a:gd name="T2" fmla="*/ 143 w 381"/>
                <a:gd name="T3" fmla="*/ 26 h 170"/>
                <a:gd name="T4" fmla="*/ 130 w 381"/>
                <a:gd name="T5" fmla="*/ 18 h 170"/>
                <a:gd name="T6" fmla="*/ 116 w 381"/>
                <a:gd name="T7" fmla="*/ 11 h 170"/>
                <a:gd name="T8" fmla="*/ 104 w 381"/>
                <a:gd name="T9" fmla="*/ 7 h 170"/>
                <a:gd name="T10" fmla="*/ 93 w 381"/>
                <a:gd name="T11" fmla="*/ 4 h 170"/>
                <a:gd name="T12" fmla="*/ 82 w 381"/>
                <a:gd name="T13" fmla="*/ 2 h 170"/>
                <a:gd name="T14" fmla="*/ 61 w 381"/>
                <a:gd name="T15" fmla="*/ 0 h 170"/>
                <a:gd name="T16" fmla="*/ 45 w 381"/>
                <a:gd name="T17" fmla="*/ 2 h 170"/>
                <a:gd name="T18" fmla="*/ 30 w 381"/>
                <a:gd name="T19" fmla="*/ 4 h 170"/>
                <a:gd name="T20" fmla="*/ 18 w 381"/>
                <a:gd name="T21" fmla="*/ 9 h 170"/>
                <a:gd name="T22" fmla="*/ 7 w 381"/>
                <a:gd name="T23" fmla="*/ 17 h 170"/>
                <a:gd name="T24" fmla="*/ 0 w 381"/>
                <a:gd name="T25" fmla="*/ 28 h 170"/>
                <a:gd name="T26" fmla="*/ 27 w 381"/>
                <a:gd name="T27" fmla="*/ 33 h 170"/>
                <a:gd name="T28" fmla="*/ 54 w 381"/>
                <a:gd name="T29" fmla="*/ 39 h 170"/>
                <a:gd name="T30" fmla="*/ 80 w 381"/>
                <a:gd name="T31" fmla="*/ 44 h 170"/>
                <a:gd name="T32" fmla="*/ 105 w 381"/>
                <a:gd name="T33" fmla="*/ 50 h 170"/>
                <a:gd name="T34" fmla="*/ 127 w 381"/>
                <a:gd name="T35" fmla="*/ 55 h 170"/>
                <a:gd name="T36" fmla="*/ 148 w 381"/>
                <a:gd name="T37" fmla="*/ 62 h 170"/>
                <a:gd name="T38" fmla="*/ 169 w 381"/>
                <a:gd name="T39" fmla="*/ 67 h 170"/>
                <a:gd name="T40" fmla="*/ 189 w 381"/>
                <a:gd name="T41" fmla="*/ 73 h 170"/>
                <a:gd name="T42" fmla="*/ 206 w 381"/>
                <a:gd name="T43" fmla="*/ 79 h 170"/>
                <a:gd name="T44" fmla="*/ 224 w 381"/>
                <a:gd name="T45" fmla="*/ 86 h 170"/>
                <a:gd name="T46" fmla="*/ 240 w 381"/>
                <a:gd name="T47" fmla="*/ 93 h 170"/>
                <a:gd name="T48" fmla="*/ 256 w 381"/>
                <a:gd name="T49" fmla="*/ 99 h 170"/>
                <a:gd name="T50" fmla="*/ 270 w 381"/>
                <a:gd name="T51" fmla="*/ 105 h 170"/>
                <a:gd name="T52" fmla="*/ 285 w 381"/>
                <a:gd name="T53" fmla="*/ 112 h 170"/>
                <a:gd name="T54" fmla="*/ 298 w 381"/>
                <a:gd name="T55" fmla="*/ 118 h 170"/>
                <a:gd name="T56" fmla="*/ 313 w 381"/>
                <a:gd name="T57" fmla="*/ 127 h 170"/>
                <a:gd name="T58" fmla="*/ 326 w 381"/>
                <a:gd name="T59" fmla="*/ 133 h 170"/>
                <a:gd name="T60" fmla="*/ 338 w 381"/>
                <a:gd name="T61" fmla="*/ 141 h 170"/>
                <a:gd name="T62" fmla="*/ 352 w 381"/>
                <a:gd name="T63" fmla="*/ 149 h 170"/>
                <a:gd name="T64" fmla="*/ 364 w 381"/>
                <a:gd name="T65" fmla="*/ 158 h 170"/>
                <a:gd name="T66" fmla="*/ 377 w 381"/>
                <a:gd name="T67" fmla="*/ 167 h 170"/>
                <a:gd name="T68" fmla="*/ 381 w 381"/>
                <a:gd name="T69" fmla="*/ 157 h 170"/>
                <a:gd name="T70" fmla="*/ 379 w 381"/>
                <a:gd name="T71" fmla="*/ 138 h 170"/>
                <a:gd name="T72" fmla="*/ 377 w 381"/>
                <a:gd name="T73" fmla="*/ 127 h 170"/>
                <a:gd name="T74" fmla="*/ 372 w 381"/>
                <a:gd name="T75" fmla="*/ 114 h 170"/>
                <a:gd name="T76" fmla="*/ 368 w 381"/>
                <a:gd name="T77" fmla="*/ 103 h 170"/>
                <a:gd name="T78" fmla="*/ 361 w 381"/>
                <a:gd name="T79" fmla="*/ 91 h 170"/>
                <a:gd name="T80" fmla="*/ 355 w 381"/>
                <a:gd name="T81" fmla="*/ 79 h 170"/>
                <a:gd name="T82" fmla="*/ 338 w 381"/>
                <a:gd name="T83" fmla="*/ 58 h 170"/>
                <a:gd name="T84" fmla="*/ 324 w 381"/>
                <a:gd name="T85" fmla="*/ 44 h 170"/>
                <a:gd name="T86" fmla="*/ 312 w 381"/>
                <a:gd name="T87" fmla="*/ 35 h 170"/>
                <a:gd name="T88" fmla="*/ 300 w 381"/>
                <a:gd name="T89" fmla="*/ 29 h 170"/>
                <a:gd name="T90" fmla="*/ 285 w 381"/>
                <a:gd name="T91" fmla="*/ 22 h 170"/>
                <a:gd name="T92" fmla="*/ 272 w 381"/>
                <a:gd name="T93" fmla="*/ 18 h 170"/>
                <a:gd name="T94" fmla="*/ 257 w 381"/>
                <a:gd name="T95" fmla="*/ 16 h 170"/>
                <a:gd name="T96" fmla="*/ 240 w 381"/>
                <a:gd name="T97" fmla="*/ 16 h 170"/>
                <a:gd name="T98" fmla="*/ 223 w 381"/>
                <a:gd name="T99" fmla="*/ 18 h 170"/>
                <a:gd name="T100" fmla="*/ 205 w 381"/>
                <a:gd name="T101" fmla="*/ 22 h 170"/>
                <a:gd name="T102" fmla="*/ 187 w 381"/>
                <a:gd name="T103" fmla="*/ 30 h 170"/>
                <a:gd name="T104" fmla="*/ 169 w 381"/>
                <a:gd name="T105" fmla="*/ 42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1"/>
                <a:gd name="T160" fmla="*/ 0 h 170"/>
                <a:gd name="T161" fmla="*/ 381 w 381"/>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1" h="170">
                  <a:moveTo>
                    <a:pt x="169" y="42"/>
                  </a:moveTo>
                  <a:lnTo>
                    <a:pt x="163" y="37"/>
                  </a:lnTo>
                  <a:lnTo>
                    <a:pt x="158" y="35"/>
                  </a:lnTo>
                  <a:lnTo>
                    <a:pt x="152" y="31"/>
                  </a:lnTo>
                  <a:lnTo>
                    <a:pt x="148" y="28"/>
                  </a:lnTo>
                  <a:lnTo>
                    <a:pt x="143" y="26"/>
                  </a:lnTo>
                  <a:lnTo>
                    <a:pt x="138" y="22"/>
                  </a:lnTo>
                  <a:lnTo>
                    <a:pt x="134" y="20"/>
                  </a:lnTo>
                  <a:lnTo>
                    <a:pt x="130" y="18"/>
                  </a:lnTo>
                  <a:lnTo>
                    <a:pt x="125" y="16"/>
                  </a:lnTo>
                  <a:lnTo>
                    <a:pt x="121" y="13"/>
                  </a:lnTo>
                  <a:lnTo>
                    <a:pt x="116" y="11"/>
                  </a:lnTo>
                  <a:lnTo>
                    <a:pt x="112" y="10"/>
                  </a:lnTo>
                  <a:lnTo>
                    <a:pt x="108" y="8"/>
                  </a:lnTo>
                  <a:lnTo>
                    <a:pt x="104" y="7"/>
                  </a:lnTo>
                  <a:lnTo>
                    <a:pt x="100" y="6"/>
                  </a:lnTo>
                  <a:lnTo>
                    <a:pt x="97" y="5"/>
                  </a:lnTo>
                  <a:lnTo>
                    <a:pt x="93" y="4"/>
                  </a:lnTo>
                  <a:lnTo>
                    <a:pt x="89" y="3"/>
                  </a:lnTo>
                  <a:lnTo>
                    <a:pt x="85" y="2"/>
                  </a:lnTo>
                  <a:lnTo>
                    <a:pt x="82" y="2"/>
                  </a:lnTo>
                  <a:lnTo>
                    <a:pt x="75" y="0"/>
                  </a:lnTo>
                  <a:lnTo>
                    <a:pt x="68" y="0"/>
                  </a:lnTo>
                  <a:lnTo>
                    <a:pt x="61" y="0"/>
                  </a:lnTo>
                  <a:lnTo>
                    <a:pt x="55" y="0"/>
                  </a:lnTo>
                  <a:lnTo>
                    <a:pt x="50" y="0"/>
                  </a:lnTo>
                  <a:lnTo>
                    <a:pt x="45" y="2"/>
                  </a:lnTo>
                  <a:lnTo>
                    <a:pt x="39" y="2"/>
                  </a:lnTo>
                  <a:lnTo>
                    <a:pt x="34" y="3"/>
                  </a:lnTo>
                  <a:lnTo>
                    <a:pt x="30" y="4"/>
                  </a:lnTo>
                  <a:lnTo>
                    <a:pt x="26" y="6"/>
                  </a:lnTo>
                  <a:lnTo>
                    <a:pt x="22" y="7"/>
                  </a:lnTo>
                  <a:lnTo>
                    <a:pt x="18" y="9"/>
                  </a:lnTo>
                  <a:lnTo>
                    <a:pt x="15" y="11"/>
                  </a:lnTo>
                  <a:lnTo>
                    <a:pt x="13" y="13"/>
                  </a:lnTo>
                  <a:lnTo>
                    <a:pt x="7" y="17"/>
                  </a:lnTo>
                  <a:lnTo>
                    <a:pt x="4" y="20"/>
                  </a:lnTo>
                  <a:lnTo>
                    <a:pt x="1" y="25"/>
                  </a:lnTo>
                  <a:lnTo>
                    <a:pt x="0" y="28"/>
                  </a:lnTo>
                  <a:lnTo>
                    <a:pt x="9" y="30"/>
                  </a:lnTo>
                  <a:lnTo>
                    <a:pt x="18" y="32"/>
                  </a:lnTo>
                  <a:lnTo>
                    <a:pt x="27" y="33"/>
                  </a:lnTo>
                  <a:lnTo>
                    <a:pt x="36" y="35"/>
                  </a:lnTo>
                  <a:lnTo>
                    <a:pt x="45" y="37"/>
                  </a:lnTo>
                  <a:lnTo>
                    <a:pt x="54" y="39"/>
                  </a:lnTo>
                  <a:lnTo>
                    <a:pt x="63" y="41"/>
                  </a:lnTo>
                  <a:lnTo>
                    <a:pt x="73" y="43"/>
                  </a:lnTo>
                  <a:lnTo>
                    <a:pt x="80" y="44"/>
                  </a:lnTo>
                  <a:lnTo>
                    <a:pt x="89" y="46"/>
                  </a:lnTo>
                  <a:lnTo>
                    <a:pt x="96" y="48"/>
                  </a:lnTo>
                  <a:lnTo>
                    <a:pt x="105" y="50"/>
                  </a:lnTo>
                  <a:lnTo>
                    <a:pt x="112" y="51"/>
                  </a:lnTo>
                  <a:lnTo>
                    <a:pt x="120" y="53"/>
                  </a:lnTo>
                  <a:lnTo>
                    <a:pt x="127" y="55"/>
                  </a:lnTo>
                  <a:lnTo>
                    <a:pt x="135" y="59"/>
                  </a:lnTo>
                  <a:lnTo>
                    <a:pt x="141" y="60"/>
                  </a:lnTo>
                  <a:lnTo>
                    <a:pt x="148" y="62"/>
                  </a:lnTo>
                  <a:lnTo>
                    <a:pt x="155" y="63"/>
                  </a:lnTo>
                  <a:lnTo>
                    <a:pt x="163" y="65"/>
                  </a:lnTo>
                  <a:lnTo>
                    <a:pt x="169" y="67"/>
                  </a:lnTo>
                  <a:lnTo>
                    <a:pt x="176" y="69"/>
                  </a:lnTo>
                  <a:lnTo>
                    <a:pt x="182" y="71"/>
                  </a:lnTo>
                  <a:lnTo>
                    <a:pt x="189" y="73"/>
                  </a:lnTo>
                  <a:lnTo>
                    <a:pt x="194" y="75"/>
                  </a:lnTo>
                  <a:lnTo>
                    <a:pt x="201" y="77"/>
                  </a:lnTo>
                  <a:lnTo>
                    <a:pt x="206" y="79"/>
                  </a:lnTo>
                  <a:lnTo>
                    <a:pt x="212" y="81"/>
                  </a:lnTo>
                  <a:lnTo>
                    <a:pt x="218" y="84"/>
                  </a:lnTo>
                  <a:lnTo>
                    <a:pt x="224" y="86"/>
                  </a:lnTo>
                  <a:lnTo>
                    <a:pt x="229" y="89"/>
                  </a:lnTo>
                  <a:lnTo>
                    <a:pt x="235" y="91"/>
                  </a:lnTo>
                  <a:lnTo>
                    <a:pt x="240" y="93"/>
                  </a:lnTo>
                  <a:lnTo>
                    <a:pt x="246" y="95"/>
                  </a:lnTo>
                  <a:lnTo>
                    <a:pt x="251" y="97"/>
                  </a:lnTo>
                  <a:lnTo>
                    <a:pt x="256" y="99"/>
                  </a:lnTo>
                  <a:lnTo>
                    <a:pt x="261" y="101"/>
                  </a:lnTo>
                  <a:lnTo>
                    <a:pt x="266" y="103"/>
                  </a:lnTo>
                  <a:lnTo>
                    <a:pt x="270" y="105"/>
                  </a:lnTo>
                  <a:lnTo>
                    <a:pt x="276" y="107"/>
                  </a:lnTo>
                  <a:lnTo>
                    <a:pt x="280" y="109"/>
                  </a:lnTo>
                  <a:lnTo>
                    <a:pt x="285" y="112"/>
                  </a:lnTo>
                  <a:lnTo>
                    <a:pt x="289" y="114"/>
                  </a:lnTo>
                  <a:lnTo>
                    <a:pt x="294" y="116"/>
                  </a:lnTo>
                  <a:lnTo>
                    <a:pt x="298" y="118"/>
                  </a:lnTo>
                  <a:lnTo>
                    <a:pt x="303" y="122"/>
                  </a:lnTo>
                  <a:lnTo>
                    <a:pt x="308" y="124"/>
                  </a:lnTo>
                  <a:lnTo>
                    <a:pt x="313" y="127"/>
                  </a:lnTo>
                  <a:lnTo>
                    <a:pt x="317" y="129"/>
                  </a:lnTo>
                  <a:lnTo>
                    <a:pt x="321" y="131"/>
                  </a:lnTo>
                  <a:lnTo>
                    <a:pt x="326" y="133"/>
                  </a:lnTo>
                  <a:lnTo>
                    <a:pt x="330" y="136"/>
                  </a:lnTo>
                  <a:lnTo>
                    <a:pt x="334" y="138"/>
                  </a:lnTo>
                  <a:lnTo>
                    <a:pt x="338" y="141"/>
                  </a:lnTo>
                  <a:lnTo>
                    <a:pt x="343" y="144"/>
                  </a:lnTo>
                  <a:lnTo>
                    <a:pt x="347" y="147"/>
                  </a:lnTo>
                  <a:lnTo>
                    <a:pt x="352" y="149"/>
                  </a:lnTo>
                  <a:lnTo>
                    <a:pt x="356" y="151"/>
                  </a:lnTo>
                  <a:lnTo>
                    <a:pt x="360" y="155"/>
                  </a:lnTo>
                  <a:lnTo>
                    <a:pt x="364" y="158"/>
                  </a:lnTo>
                  <a:lnTo>
                    <a:pt x="368" y="161"/>
                  </a:lnTo>
                  <a:lnTo>
                    <a:pt x="372" y="164"/>
                  </a:lnTo>
                  <a:lnTo>
                    <a:pt x="377" y="167"/>
                  </a:lnTo>
                  <a:lnTo>
                    <a:pt x="381" y="170"/>
                  </a:lnTo>
                  <a:lnTo>
                    <a:pt x="381" y="164"/>
                  </a:lnTo>
                  <a:lnTo>
                    <a:pt x="381" y="157"/>
                  </a:lnTo>
                  <a:lnTo>
                    <a:pt x="381" y="149"/>
                  </a:lnTo>
                  <a:lnTo>
                    <a:pt x="380" y="142"/>
                  </a:lnTo>
                  <a:lnTo>
                    <a:pt x="379" y="138"/>
                  </a:lnTo>
                  <a:lnTo>
                    <a:pt x="378" y="135"/>
                  </a:lnTo>
                  <a:lnTo>
                    <a:pt x="377" y="131"/>
                  </a:lnTo>
                  <a:lnTo>
                    <a:pt x="377" y="127"/>
                  </a:lnTo>
                  <a:lnTo>
                    <a:pt x="375" y="123"/>
                  </a:lnTo>
                  <a:lnTo>
                    <a:pt x="374" y="118"/>
                  </a:lnTo>
                  <a:lnTo>
                    <a:pt x="372" y="114"/>
                  </a:lnTo>
                  <a:lnTo>
                    <a:pt x="372" y="111"/>
                  </a:lnTo>
                  <a:lnTo>
                    <a:pt x="370" y="107"/>
                  </a:lnTo>
                  <a:lnTo>
                    <a:pt x="368" y="103"/>
                  </a:lnTo>
                  <a:lnTo>
                    <a:pt x="365" y="98"/>
                  </a:lnTo>
                  <a:lnTo>
                    <a:pt x="364" y="95"/>
                  </a:lnTo>
                  <a:lnTo>
                    <a:pt x="361" y="91"/>
                  </a:lnTo>
                  <a:lnTo>
                    <a:pt x="359" y="86"/>
                  </a:lnTo>
                  <a:lnTo>
                    <a:pt x="357" y="82"/>
                  </a:lnTo>
                  <a:lnTo>
                    <a:pt x="355" y="79"/>
                  </a:lnTo>
                  <a:lnTo>
                    <a:pt x="350" y="71"/>
                  </a:lnTo>
                  <a:lnTo>
                    <a:pt x="345" y="64"/>
                  </a:lnTo>
                  <a:lnTo>
                    <a:pt x="338" y="58"/>
                  </a:lnTo>
                  <a:lnTo>
                    <a:pt x="332" y="51"/>
                  </a:lnTo>
                  <a:lnTo>
                    <a:pt x="328" y="47"/>
                  </a:lnTo>
                  <a:lnTo>
                    <a:pt x="324" y="44"/>
                  </a:lnTo>
                  <a:lnTo>
                    <a:pt x="319" y="41"/>
                  </a:lnTo>
                  <a:lnTo>
                    <a:pt x="316" y="39"/>
                  </a:lnTo>
                  <a:lnTo>
                    <a:pt x="312" y="35"/>
                  </a:lnTo>
                  <a:lnTo>
                    <a:pt x="308" y="33"/>
                  </a:lnTo>
                  <a:lnTo>
                    <a:pt x="304" y="31"/>
                  </a:lnTo>
                  <a:lnTo>
                    <a:pt x="300" y="29"/>
                  </a:lnTo>
                  <a:lnTo>
                    <a:pt x="295" y="27"/>
                  </a:lnTo>
                  <a:lnTo>
                    <a:pt x="290" y="25"/>
                  </a:lnTo>
                  <a:lnTo>
                    <a:pt x="285" y="22"/>
                  </a:lnTo>
                  <a:lnTo>
                    <a:pt x="281" y="20"/>
                  </a:lnTo>
                  <a:lnTo>
                    <a:pt x="276" y="19"/>
                  </a:lnTo>
                  <a:lnTo>
                    <a:pt x="272" y="18"/>
                  </a:lnTo>
                  <a:lnTo>
                    <a:pt x="267" y="17"/>
                  </a:lnTo>
                  <a:lnTo>
                    <a:pt x="263" y="17"/>
                  </a:lnTo>
                  <a:lnTo>
                    <a:pt x="257" y="16"/>
                  </a:lnTo>
                  <a:lnTo>
                    <a:pt x="251" y="16"/>
                  </a:lnTo>
                  <a:lnTo>
                    <a:pt x="246" y="16"/>
                  </a:lnTo>
                  <a:lnTo>
                    <a:pt x="240" y="16"/>
                  </a:lnTo>
                  <a:lnTo>
                    <a:pt x="234" y="16"/>
                  </a:lnTo>
                  <a:lnTo>
                    <a:pt x="229" y="17"/>
                  </a:lnTo>
                  <a:lnTo>
                    <a:pt x="223" y="18"/>
                  </a:lnTo>
                  <a:lnTo>
                    <a:pt x="218" y="20"/>
                  </a:lnTo>
                  <a:lnTo>
                    <a:pt x="212" y="21"/>
                  </a:lnTo>
                  <a:lnTo>
                    <a:pt x="205" y="22"/>
                  </a:lnTo>
                  <a:lnTo>
                    <a:pt x="199" y="26"/>
                  </a:lnTo>
                  <a:lnTo>
                    <a:pt x="194" y="28"/>
                  </a:lnTo>
                  <a:lnTo>
                    <a:pt x="187" y="30"/>
                  </a:lnTo>
                  <a:lnTo>
                    <a:pt x="181" y="34"/>
                  </a:lnTo>
                  <a:lnTo>
                    <a:pt x="175" y="37"/>
                  </a:lnTo>
                  <a:lnTo>
                    <a:pt x="169"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29" name="Freeform 44"/>
            <p:cNvSpPr>
              <a:spLocks/>
            </p:cNvSpPr>
            <p:nvPr/>
          </p:nvSpPr>
          <p:spPr bwMode="auto">
            <a:xfrm>
              <a:off x="2427" y="1894"/>
              <a:ext cx="481" cy="181"/>
            </a:xfrm>
            <a:custGeom>
              <a:avLst/>
              <a:gdLst>
                <a:gd name="T0" fmla="*/ 15 w 481"/>
                <a:gd name="T1" fmla="*/ 0 h 181"/>
                <a:gd name="T2" fmla="*/ 58 w 481"/>
                <a:gd name="T3" fmla="*/ 22 h 181"/>
                <a:gd name="T4" fmla="*/ 481 w 481"/>
                <a:gd name="T5" fmla="*/ 171 h 181"/>
                <a:gd name="T6" fmla="*/ 473 w 481"/>
                <a:gd name="T7" fmla="*/ 181 h 181"/>
                <a:gd name="T8" fmla="*/ 54 w 481"/>
                <a:gd name="T9" fmla="*/ 32 h 181"/>
                <a:gd name="T10" fmla="*/ 0 w 481"/>
                <a:gd name="T11" fmla="*/ 13 h 181"/>
                <a:gd name="T12" fmla="*/ 15 w 481"/>
                <a:gd name="T13" fmla="*/ 0 h 181"/>
                <a:gd name="T14" fmla="*/ 15 w 481"/>
                <a:gd name="T15" fmla="*/ 0 h 181"/>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181"/>
                <a:gd name="T26" fmla="*/ 481 w 481"/>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181">
                  <a:moveTo>
                    <a:pt x="15" y="0"/>
                  </a:moveTo>
                  <a:lnTo>
                    <a:pt x="58" y="22"/>
                  </a:lnTo>
                  <a:lnTo>
                    <a:pt x="481" y="171"/>
                  </a:lnTo>
                  <a:lnTo>
                    <a:pt x="473" y="181"/>
                  </a:lnTo>
                  <a:lnTo>
                    <a:pt x="54" y="32"/>
                  </a:lnTo>
                  <a:lnTo>
                    <a:pt x="0"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630" name="Freeform 45"/>
            <p:cNvSpPr>
              <a:spLocks/>
            </p:cNvSpPr>
            <p:nvPr/>
          </p:nvSpPr>
          <p:spPr bwMode="auto">
            <a:xfrm>
              <a:off x="2658" y="2000"/>
              <a:ext cx="47" cy="49"/>
            </a:xfrm>
            <a:custGeom>
              <a:avLst/>
              <a:gdLst>
                <a:gd name="T0" fmla="*/ 0 w 47"/>
                <a:gd name="T1" fmla="*/ 32 h 49"/>
                <a:gd name="T2" fmla="*/ 6 w 47"/>
                <a:gd name="T3" fmla="*/ 29 h 49"/>
                <a:gd name="T4" fmla="*/ 12 w 47"/>
                <a:gd name="T5" fmla="*/ 28 h 49"/>
                <a:gd name="T6" fmla="*/ 16 w 47"/>
                <a:gd name="T7" fmla="*/ 26 h 49"/>
                <a:gd name="T8" fmla="*/ 21 w 47"/>
                <a:gd name="T9" fmla="*/ 23 h 49"/>
                <a:gd name="T10" fmla="*/ 25 w 47"/>
                <a:gd name="T11" fmla="*/ 19 h 49"/>
                <a:gd name="T12" fmla="*/ 29 w 47"/>
                <a:gd name="T13" fmla="*/ 15 h 49"/>
                <a:gd name="T14" fmla="*/ 33 w 47"/>
                <a:gd name="T15" fmla="*/ 9 h 49"/>
                <a:gd name="T16" fmla="*/ 37 w 47"/>
                <a:gd name="T17" fmla="*/ 2 h 49"/>
                <a:gd name="T18" fmla="*/ 39 w 47"/>
                <a:gd name="T19" fmla="*/ 0 h 49"/>
                <a:gd name="T20" fmla="*/ 42 w 47"/>
                <a:gd name="T21" fmla="*/ 2 h 49"/>
                <a:gd name="T22" fmla="*/ 43 w 47"/>
                <a:gd name="T23" fmla="*/ 8 h 49"/>
                <a:gd name="T24" fmla="*/ 45 w 47"/>
                <a:gd name="T25" fmla="*/ 14 h 49"/>
                <a:gd name="T26" fmla="*/ 46 w 47"/>
                <a:gd name="T27" fmla="*/ 20 h 49"/>
                <a:gd name="T28" fmla="*/ 46 w 47"/>
                <a:gd name="T29" fmla="*/ 26 h 49"/>
                <a:gd name="T30" fmla="*/ 46 w 47"/>
                <a:gd name="T31" fmla="*/ 30 h 49"/>
                <a:gd name="T32" fmla="*/ 47 w 47"/>
                <a:gd name="T33" fmla="*/ 32 h 49"/>
                <a:gd name="T34" fmla="*/ 28 w 47"/>
                <a:gd name="T35" fmla="*/ 46 h 49"/>
                <a:gd name="T36" fmla="*/ 7 w 47"/>
                <a:gd name="T37" fmla="*/ 49 h 49"/>
                <a:gd name="T38" fmla="*/ 0 w 47"/>
                <a:gd name="T39" fmla="*/ 32 h 49"/>
                <a:gd name="T40" fmla="*/ 0 w 47"/>
                <a:gd name="T41" fmla="*/ 32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9"/>
                <a:gd name="T65" fmla="*/ 47 w 47"/>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9">
                  <a:moveTo>
                    <a:pt x="0" y="32"/>
                  </a:moveTo>
                  <a:lnTo>
                    <a:pt x="6" y="29"/>
                  </a:lnTo>
                  <a:lnTo>
                    <a:pt x="12" y="28"/>
                  </a:lnTo>
                  <a:lnTo>
                    <a:pt x="16" y="26"/>
                  </a:lnTo>
                  <a:lnTo>
                    <a:pt x="21" y="23"/>
                  </a:lnTo>
                  <a:lnTo>
                    <a:pt x="25" y="19"/>
                  </a:lnTo>
                  <a:lnTo>
                    <a:pt x="29" y="15"/>
                  </a:lnTo>
                  <a:lnTo>
                    <a:pt x="33" y="9"/>
                  </a:lnTo>
                  <a:lnTo>
                    <a:pt x="37" y="2"/>
                  </a:lnTo>
                  <a:lnTo>
                    <a:pt x="39" y="0"/>
                  </a:lnTo>
                  <a:lnTo>
                    <a:pt x="42" y="2"/>
                  </a:lnTo>
                  <a:lnTo>
                    <a:pt x="43" y="8"/>
                  </a:lnTo>
                  <a:lnTo>
                    <a:pt x="45" y="14"/>
                  </a:lnTo>
                  <a:lnTo>
                    <a:pt x="46" y="20"/>
                  </a:lnTo>
                  <a:lnTo>
                    <a:pt x="46" y="26"/>
                  </a:lnTo>
                  <a:lnTo>
                    <a:pt x="46" y="30"/>
                  </a:lnTo>
                  <a:lnTo>
                    <a:pt x="47" y="32"/>
                  </a:lnTo>
                  <a:lnTo>
                    <a:pt x="28" y="46"/>
                  </a:lnTo>
                  <a:lnTo>
                    <a:pt x="7" y="49"/>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1486" name="Text Box 46"/>
          <p:cNvSpPr txBox="1">
            <a:spLocks noChangeArrowheads="1"/>
          </p:cNvSpPr>
          <p:nvPr/>
        </p:nvSpPr>
        <p:spPr bwMode="auto">
          <a:xfrm>
            <a:off x="1981200" y="5334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eaLnBrk="1" hangingPunct="1">
              <a:spcBef>
                <a:spcPct val="50000"/>
              </a:spcBef>
            </a:pPr>
            <a:r>
              <a:rPr lang="en-US" dirty="0">
                <a:latin typeface="Trebuchet MS" pitchFamily="48" charset="0"/>
              </a:rPr>
              <a:t>360 Degree Feedback</a:t>
            </a:r>
          </a:p>
        </p:txBody>
      </p:sp>
      <p:sp>
        <p:nvSpPr>
          <p:cNvPr id="61487" name="Text Box 47"/>
          <p:cNvSpPr txBox="1">
            <a:spLocks noChangeArrowheads="1"/>
          </p:cNvSpPr>
          <p:nvPr/>
        </p:nvSpPr>
        <p:spPr bwMode="auto">
          <a:xfrm>
            <a:off x="381000" y="2590800"/>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Leadership Development Process</a:t>
            </a:r>
          </a:p>
        </p:txBody>
      </p:sp>
      <p:sp>
        <p:nvSpPr>
          <p:cNvPr id="61488" name="Text Box 48"/>
          <p:cNvSpPr txBox="1">
            <a:spLocks noChangeArrowheads="1"/>
          </p:cNvSpPr>
          <p:nvPr/>
        </p:nvSpPr>
        <p:spPr bwMode="auto">
          <a:xfrm>
            <a:off x="6019800" y="1600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Hiring/Selection</a:t>
            </a:r>
          </a:p>
        </p:txBody>
      </p:sp>
      <p:sp>
        <p:nvSpPr>
          <p:cNvPr id="61489" name="Text Box 49"/>
          <p:cNvSpPr txBox="1">
            <a:spLocks noChangeArrowheads="1"/>
          </p:cNvSpPr>
          <p:nvPr/>
        </p:nvSpPr>
        <p:spPr bwMode="auto">
          <a:xfrm>
            <a:off x="7010400" y="41910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Performance Management</a:t>
            </a:r>
          </a:p>
        </p:txBody>
      </p:sp>
      <p:sp>
        <p:nvSpPr>
          <p:cNvPr id="61490" name="Text Box 50"/>
          <p:cNvSpPr txBox="1">
            <a:spLocks noChangeArrowheads="1"/>
          </p:cNvSpPr>
          <p:nvPr/>
        </p:nvSpPr>
        <p:spPr bwMode="auto">
          <a:xfrm>
            <a:off x="6781800" y="25146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Employee Retention</a:t>
            </a:r>
          </a:p>
        </p:txBody>
      </p:sp>
      <p:sp>
        <p:nvSpPr>
          <p:cNvPr id="61491" name="Text Box 51"/>
          <p:cNvSpPr txBox="1">
            <a:spLocks noChangeArrowheads="1"/>
          </p:cNvSpPr>
          <p:nvPr/>
        </p:nvSpPr>
        <p:spPr bwMode="auto">
          <a:xfrm>
            <a:off x="4648200" y="52578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Career Development</a:t>
            </a:r>
          </a:p>
        </p:txBody>
      </p:sp>
      <p:sp>
        <p:nvSpPr>
          <p:cNvPr id="24587" name="Text Box 52"/>
          <p:cNvSpPr txBox="1">
            <a:spLocks noChangeArrowheads="1"/>
          </p:cNvSpPr>
          <p:nvPr/>
        </p:nvSpPr>
        <p:spPr bwMode="auto">
          <a:xfrm>
            <a:off x="2667000" y="4114800"/>
            <a:ext cx="4114800" cy="457200"/>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solidFill>
                  <a:srgbClr val="000000"/>
                </a:solidFill>
                <a:latin typeface="Trebuchet MS" pitchFamily="48" charset="0"/>
              </a:rPr>
              <a:t>Talent Management Strategy</a:t>
            </a:r>
          </a:p>
        </p:txBody>
      </p:sp>
      <p:sp>
        <p:nvSpPr>
          <p:cNvPr id="61493" name="Text Box 53"/>
          <p:cNvSpPr txBox="1">
            <a:spLocks noChangeArrowheads="1"/>
          </p:cNvSpPr>
          <p:nvPr/>
        </p:nvSpPr>
        <p:spPr bwMode="auto">
          <a:xfrm>
            <a:off x="152400" y="41148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Succession Planning</a:t>
            </a:r>
          </a:p>
        </p:txBody>
      </p:sp>
      <p:sp>
        <p:nvSpPr>
          <p:cNvPr id="61494" name="Text Box 54"/>
          <p:cNvSpPr txBox="1">
            <a:spLocks noChangeArrowheads="1"/>
          </p:cNvSpPr>
          <p:nvPr/>
        </p:nvSpPr>
        <p:spPr bwMode="auto">
          <a:xfrm>
            <a:off x="3200400" y="685800"/>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smtClean="0">
                <a:latin typeface="Trebuchet MS" pitchFamily="48" charset="0"/>
              </a:rPr>
              <a:t> Job/Analysis </a:t>
            </a:r>
            <a:r>
              <a:rPr lang="en-US" dirty="0">
                <a:latin typeface="Trebuchet MS" pitchFamily="48" charset="0"/>
              </a:rPr>
              <a:t>Competency Development</a:t>
            </a:r>
          </a:p>
        </p:txBody>
      </p:sp>
      <p:sp>
        <p:nvSpPr>
          <p:cNvPr id="61495" name="Text Box 55"/>
          <p:cNvSpPr txBox="1">
            <a:spLocks noChangeArrowheads="1"/>
          </p:cNvSpPr>
          <p:nvPr/>
        </p:nvSpPr>
        <p:spPr bwMode="auto">
          <a:xfrm>
            <a:off x="685800" y="1219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dirty="0">
                <a:latin typeface="Trebuchet MS" pitchFamily="48" charset="0"/>
              </a:rPr>
              <a:t>Measure Results</a:t>
            </a:r>
          </a:p>
        </p:txBody>
      </p:sp>
    </p:spTree>
    <p:extLst>
      <p:ext uri="{BB962C8B-B14F-4D97-AF65-F5344CB8AC3E}">
        <p14:creationId xmlns:p14="http://schemas.microsoft.com/office/powerpoint/2010/main" val="324707649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6"/>
                                        </p:tgtEl>
                                        <p:attrNameLst>
                                          <p:attrName>style.visibility</p:attrName>
                                        </p:attrNameLst>
                                      </p:cBhvr>
                                      <p:to>
                                        <p:strVal val="visible"/>
                                      </p:to>
                                    </p:set>
                                    <p:anim calcmode="lin" valueType="num">
                                      <p:cBhvr additive="base">
                                        <p:cTn id="7" dur="500" fill="hold"/>
                                        <p:tgtEl>
                                          <p:spTgt spid="61486"/>
                                        </p:tgtEl>
                                        <p:attrNameLst>
                                          <p:attrName>ppt_x</p:attrName>
                                        </p:attrNameLst>
                                      </p:cBhvr>
                                      <p:tavLst>
                                        <p:tav tm="0">
                                          <p:val>
                                            <p:strVal val="0-#ppt_w/2"/>
                                          </p:val>
                                        </p:tav>
                                        <p:tav tm="100000">
                                          <p:val>
                                            <p:strVal val="#ppt_x"/>
                                          </p:val>
                                        </p:tav>
                                      </p:tavLst>
                                    </p:anim>
                                    <p:anim calcmode="lin" valueType="num">
                                      <p:cBhvr additive="base">
                                        <p:cTn id="8" dur="500" fill="hold"/>
                                        <p:tgtEl>
                                          <p:spTgt spid="6148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6"/>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87"/>
                                        </p:tgtEl>
                                        <p:attrNameLst>
                                          <p:attrName>style.visibility</p:attrName>
                                        </p:attrNameLst>
                                      </p:cBhvr>
                                      <p:to>
                                        <p:strVal val="visible"/>
                                      </p:to>
                                    </p:set>
                                  </p:childTnLst>
                                  <p:subTnLst>
                                    <p:animClr clrSpc="rgb" dir="cw">
                                      <p:cBhvr override="childStyle">
                                        <p:cTn dur="1" fill="hold" display="0" masterRel="nextClick" afterEffect="1"/>
                                        <p:tgtEl>
                                          <p:spTgt spid="61487"/>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88"/>
                                        </p:tgtEl>
                                        <p:attrNameLst>
                                          <p:attrName>style.visibility</p:attrName>
                                        </p:attrNameLst>
                                      </p:cBhvr>
                                      <p:to>
                                        <p:strVal val="visible"/>
                                      </p:to>
                                    </p:set>
                                  </p:childTnLst>
                                  <p:subTnLst>
                                    <p:animClr clrSpc="rgb" dir="cw">
                                      <p:cBhvr override="childStyle">
                                        <p:cTn dur="1" fill="hold" display="0" masterRel="nextClick" afterEffect="1"/>
                                        <p:tgtEl>
                                          <p:spTgt spid="61488"/>
                                        </p:tgtEl>
                                        <p:attrNameLst>
                                          <p:attrName>ppt_c</p:attrName>
                                        </p:attrNameLst>
                                      </p:cBhvr>
                                      <p:to>
                                        <a:schemeClr val="tx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1490"/>
                                        </p:tgtEl>
                                        <p:attrNameLst>
                                          <p:attrName>style.visibility</p:attrName>
                                        </p:attrNameLst>
                                      </p:cBhvr>
                                      <p:to>
                                        <p:strVal val="visible"/>
                                      </p:to>
                                    </p:set>
                                  </p:childTnLst>
                                  <p:subTnLst>
                                    <p:animClr clrSpc="rgb" dir="cw">
                                      <p:cBhvr override="childStyle">
                                        <p:cTn dur="1" fill="hold" display="0" masterRel="nextClick" afterEffect="1"/>
                                        <p:tgtEl>
                                          <p:spTgt spid="61490"/>
                                        </p:tgtEl>
                                        <p:attrNameLst>
                                          <p:attrName>ppt_c</p:attrName>
                                        </p:attrNameLst>
                                      </p:cBhvr>
                                      <p:to>
                                        <a:srgbClr val="FFCC6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489"/>
                                        </p:tgtEl>
                                        <p:attrNameLst>
                                          <p:attrName>style.visibility</p:attrName>
                                        </p:attrNameLst>
                                      </p:cBhvr>
                                      <p:to>
                                        <p:strVal val="visible"/>
                                      </p:to>
                                    </p:set>
                                  </p:childTnLst>
                                  <p:subTnLst>
                                    <p:animClr clrSpc="rgb" dir="cw">
                                      <p:cBhvr override="childStyle">
                                        <p:cTn dur="1" fill="hold" display="0" masterRel="nextClick" afterEffect="1"/>
                                        <p:tgtEl>
                                          <p:spTgt spid="61489"/>
                                        </p:tgtEl>
                                        <p:attrNameLst>
                                          <p:attrName>ppt_c</p:attrName>
                                        </p:attrNameLst>
                                      </p:cBhvr>
                                      <p:to>
                                        <a:schemeClr val="tx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1491"/>
                                        </p:tgtEl>
                                        <p:attrNameLst>
                                          <p:attrName>style.visibility</p:attrName>
                                        </p:attrNameLst>
                                      </p:cBhvr>
                                      <p:to>
                                        <p:strVal val="visible"/>
                                      </p:to>
                                    </p:set>
                                  </p:childTnLst>
                                  <p:subTnLst>
                                    <p:animClr clrSpc="rgb" dir="cw">
                                      <p:cBhvr override="childStyle">
                                        <p:cTn dur="1" fill="hold" display="0" masterRel="nextClick" afterEffect="1"/>
                                        <p:tgtEl>
                                          <p:spTgt spid="61491"/>
                                        </p:tgtEl>
                                        <p:attrNameLst>
                                          <p:attrName>ppt_c</p:attrName>
                                        </p:attrNameLst>
                                      </p:cBhvr>
                                      <p:to>
                                        <a:schemeClr val="tx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1493"/>
                                        </p:tgtEl>
                                        <p:attrNameLst>
                                          <p:attrName>style.visibility</p:attrName>
                                        </p:attrNameLst>
                                      </p:cBhvr>
                                      <p:to>
                                        <p:strVal val="visible"/>
                                      </p:to>
                                    </p:set>
                                  </p:childTnLst>
                                  <p:subTnLst>
                                    <p:animClr clrSpc="rgb" dir="cw">
                                      <p:cBhvr override="childStyle">
                                        <p:cTn dur="1" fill="hold" display="0" masterRel="nextClick" afterEffect="1"/>
                                        <p:tgtEl>
                                          <p:spTgt spid="61493"/>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1494"/>
                                        </p:tgtEl>
                                        <p:attrNameLst>
                                          <p:attrName>style.visibility</p:attrName>
                                        </p:attrNameLst>
                                      </p:cBhvr>
                                      <p:to>
                                        <p:strVal val="visible"/>
                                      </p:to>
                                    </p:set>
                                  </p:childTnLst>
                                  <p:subTnLst>
                                    <p:animClr clrSpc="rgb" dir="cw">
                                      <p:cBhvr override="childStyle">
                                        <p:cTn dur="1" fill="hold" display="0" masterRel="nextClick" afterEffect="1"/>
                                        <p:tgtEl>
                                          <p:spTgt spid="61494"/>
                                        </p:tgtEl>
                                        <p:attrNameLst>
                                          <p:attrName>ppt_c</p:attrName>
                                        </p:attrNameLst>
                                      </p:cBhvr>
                                      <p:to>
                                        <a:schemeClr val="tx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1495"/>
                                        </p:tgtEl>
                                        <p:attrNameLst>
                                          <p:attrName>style.visibility</p:attrName>
                                        </p:attrNameLst>
                                      </p:cBhvr>
                                      <p:to>
                                        <p:strVal val="visible"/>
                                      </p:to>
                                    </p:set>
                                  </p:childTnLst>
                                  <p:subTnLst>
                                    <p:animClr clrSpc="rgb" dir="cw">
                                      <p:cBhvr override="childStyle">
                                        <p:cTn dur="1" fill="hold" display="0" masterRel="nextClick" afterEffect="1"/>
                                        <p:tgtEl>
                                          <p:spTgt spid="61495"/>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6" grpId="0" autoUpdateAnimBg="0"/>
      <p:bldP spid="61487" grpId="0" autoUpdateAnimBg="0"/>
      <p:bldP spid="61488" grpId="0" autoUpdateAnimBg="0"/>
      <p:bldP spid="61489" grpId="0" autoUpdateAnimBg="0"/>
      <p:bldP spid="61490" grpId="0" autoUpdateAnimBg="0"/>
      <p:bldP spid="61491" grpId="0" autoUpdateAnimBg="0"/>
      <p:bldP spid="61493" grpId="0" autoUpdateAnimBg="0"/>
      <p:bldP spid="61494" grpId="0" autoUpdateAnimBg="0"/>
      <p:bldP spid="6149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644525" y="1306513"/>
            <a:ext cx="723106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baseline="0" dirty="0">
                <a:latin typeface="Times New Roman" pitchFamily="18" charset="0"/>
              </a:rPr>
              <a:t>1. Assessment of Key Positions:</a:t>
            </a:r>
            <a:endParaRPr lang="en-US" baseline="0" dirty="0">
              <a:latin typeface="Times New Roman" pitchFamily="18" charset="0"/>
            </a:endParaRPr>
          </a:p>
          <a:p>
            <a:pPr>
              <a:lnSpc>
                <a:spcPct val="130000"/>
              </a:lnSpc>
            </a:pPr>
            <a:r>
              <a:rPr lang="en-US" sz="1800" baseline="0" dirty="0">
                <a:latin typeface="Times New Roman" pitchFamily="18" charset="0"/>
              </a:rPr>
              <a:t>	</a:t>
            </a:r>
            <a:r>
              <a:rPr lang="en-US" sz="2000" baseline="0" dirty="0">
                <a:latin typeface="Times New Roman" pitchFamily="18" charset="0"/>
              </a:rPr>
              <a:t>• What are the competencies and experiences needed </a:t>
            </a:r>
          </a:p>
          <a:p>
            <a:r>
              <a:rPr lang="en-US" sz="2000" baseline="0" dirty="0">
                <a:latin typeface="Times New Roman" pitchFamily="18" charset="0"/>
              </a:rPr>
              <a:t>	   to qualify for each key position?</a:t>
            </a:r>
          </a:p>
          <a:p>
            <a:pPr>
              <a:lnSpc>
                <a:spcPct val="170000"/>
              </a:lnSpc>
            </a:pPr>
            <a:r>
              <a:rPr lang="en-US" sz="2200" b="1" baseline="0" dirty="0">
                <a:latin typeface="Times New Roman" pitchFamily="18" charset="0"/>
              </a:rPr>
              <a:t>2. Identification of Key Talent:</a:t>
            </a:r>
          </a:p>
          <a:p>
            <a:pPr>
              <a:lnSpc>
                <a:spcPct val="130000"/>
              </a:lnSpc>
            </a:pPr>
            <a:r>
              <a:rPr lang="en-US" sz="2000" baseline="0" dirty="0">
                <a:latin typeface="Times New Roman" pitchFamily="18" charset="0"/>
              </a:rPr>
              <a:t>	• Typically people at the top two levels of the organization</a:t>
            </a:r>
          </a:p>
          <a:p>
            <a:r>
              <a:rPr lang="en-US" sz="2000" baseline="0" dirty="0">
                <a:latin typeface="Times New Roman" pitchFamily="18" charset="0"/>
              </a:rPr>
              <a:t>	   and high potential employees one level below.</a:t>
            </a:r>
          </a:p>
          <a:p>
            <a:r>
              <a:rPr lang="en-US" sz="2000" baseline="0" dirty="0">
                <a:latin typeface="Times New Roman" pitchFamily="18" charset="0"/>
              </a:rPr>
              <a:t>	• Identified by their management’s assessment of their</a:t>
            </a:r>
          </a:p>
          <a:p>
            <a:r>
              <a:rPr lang="en-US" sz="2000" baseline="0" dirty="0">
                <a:latin typeface="Times New Roman" pitchFamily="18" charset="0"/>
              </a:rPr>
              <a:t>	   performance and potential for advancement.</a:t>
            </a:r>
          </a:p>
          <a:p>
            <a:pPr>
              <a:lnSpc>
                <a:spcPct val="170000"/>
              </a:lnSpc>
            </a:pPr>
            <a:r>
              <a:rPr lang="en-US" sz="2200" b="1" baseline="0" dirty="0">
                <a:latin typeface="Times New Roman" pitchFamily="18" charset="0"/>
              </a:rPr>
              <a:t>3. Assessment of Key Talent:</a:t>
            </a:r>
            <a:endParaRPr lang="en-US" sz="2000" baseline="0" dirty="0">
              <a:latin typeface="Times New Roman" pitchFamily="18" charset="0"/>
            </a:endParaRPr>
          </a:p>
          <a:p>
            <a:pPr>
              <a:lnSpc>
                <a:spcPct val="130000"/>
              </a:lnSpc>
            </a:pPr>
            <a:r>
              <a:rPr lang="en-US" sz="2000" baseline="0" dirty="0">
                <a:latin typeface="Times New Roman" pitchFamily="18" charset="0"/>
              </a:rPr>
              <a:t>	•  For each person on the radar screen, primary development</a:t>
            </a:r>
          </a:p>
          <a:p>
            <a:r>
              <a:rPr lang="en-US" sz="2000" baseline="0" dirty="0">
                <a:latin typeface="Times New Roman" pitchFamily="18" charset="0"/>
              </a:rPr>
              <a:t>	    needs are identified focusing on what they need in order</a:t>
            </a:r>
          </a:p>
          <a:p>
            <a:r>
              <a:rPr lang="en-US" sz="2000" baseline="0" dirty="0">
                <a:latin typeface="Times New Roman" pitchFamily="18" charset="0"/>
              </a:rPr>
              <a:t>	    to be ready for the next level.</a:t>
            </a:r>
            <a:endParaRPr lang="en-US" sz="1800" baseline="0" dirty="0">
              <a:latin typeface="Times New Roman" pitchFamily="18" charset="0"/>
            </a:endParaRPr>
          </a:p>
        </p:txBody>
      </p:sp>
      <p:sp>
        <p:nvSpPr>
          <p:cNvPr id="9219" name="Rectangle 6"/>
          <p:cNvSpPr>
            <a:spLocks noChangeArrowheads="1"/>
          </p:cNvSpPr>
          <p:nvPr/>
        </p:nvSpPr>
        <p:spPr bwMode="auto">
          <a:xfrm>
            <a:off x="1176338" y="306388"/>
            <a:ext cx="6202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baseline="0" dirty="0" smtClean="0">
                <a:latin typeface="Times New Roman" pitchFamily="18" charset="0"/>
              </a:rPr>
              <a:t>Succession </a:t>
            </a:r>
            <a:r>
              <a:rPr lang="en-US" sz="3000" b="1" baseline="0" dirty="0">
                <a:latin typeface="Times New Roman" pitchFamily="18" charset="0"/>
              </a:rPr>
              <a:t>Planning: Key Elements</a:t>
            </a:r>
            <a:endParaRPr lang="en-US" sz="3000" baseline="0" dirty="0">
              <a:latin typeface="Times New Roman" pitchFamily="18" charset="0"/>
            </a:endParaRPr>
          </a:p>
        </p:txBody>
      </p:sp>
    </p:spTree>
    <p:extLst>
      <p:ext uri="{BB962C8B-B14F-4D97-AF65-F5344CB8AC3E}">
        <p14:creationId xmlns:p14="http://schemas.microsoft.com/office/powerpoint/2010/main" val="219774572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44525" y="1309688"/>
            <a:ext cx="70485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baseline="0" dirty="0">
                <a:latin typeface="Times New Roman" pitchFamily="18" charset="0"/>
              </a:rPr>
              <a:t>4. Generation of Development Plans:</a:t>
            </a:r>
            <a:endParaRPr lang="en-US" baseline="0" dirty="0">
              <a:latin typeface="Times New Roman" pitchFamily="18" charset="0"/>
            </a:endParaRPr>
          </a:p>
          <a:p>
            <a:pPr>
              <a:lnSpc>
                <a:spcPct val="130000"/>
              </a:lnSpc>
            </a:pPr>
            <a:r>
              <a:rPr lang="en-US" sz="1800" baseline="0" dirty="0">
                <a:latin typeface="Times New Roman" pitchFamily="18" charset="0"/>
              </a:rPr>
              <a:t>	</a:t>
            </a:r>
            <a:r>
              <a:rPr lang="en-US" sz="2000" baseline="0" dirty="0">
                <a:latin typeface="Times New Roman" pitchFamily="18" charset="0"/>
              </a:rPr>
              <a:t>• A development plan is prepared for how we will help the</a:t>
            </a:r>
          </a:p>
          <a:p>
            <a:r>
              <a:rPr lang="en-US" sz="2000" baseline="0" dirty="0">
                <a:latin typeface="Times New Roman" pitchFamily="18" charset="0"/>
              </a:rPr>
              <a:t>	    person develop over the next year.</a:t>
            </a:r>
          </a:p>
          <a:p>
            <a:pPr>
              <a:lnSpc>
                <a:spcPct val="170000"/>
              </a:lnSpc>
            </a:pPr>
            <a:r>
              <a:rPr lang="en-US" sz="2200" b="1" baseline="0" dirty="0">
                <a:latin typeface="Times New Roman" pitchFamily="18" charset="0"/>
              </a:rPr>
              <a:t>5. Development Monitoring &amp; Review</a:t>
            </a:r>
          </a:p>
          <a:p>
            <a:pPr>
              <a:lnSpc>
                <a:spcPct val="130000"/>
              </a:lnSpc>
            </a:pPr>
            <a:r>
              <a:rPr lang="en-US" sz="2000" baseline="0" dirty="0">
                <a:latin typeface="Times New Roman" pitchFamily="18" charset="0"/>
              </a:rPr>
              <a:t>	• An annual or semi-annual succession planning review is</a:t>
            </a:r>
          </a:p>
          <a:p>
            <a:r>
              <a:rPr lang="en-US" sz="2000" baseline="0" dirty="0">
                <a:latin typeface="Times New Roman" pitchFamily="18" charset="0"/>
              </a:rPr>
              <a:t>	    held to review progress of key talent and to refresh or</a:t>
            </a:r>
          </a:p>
          <a:p>
            <a:r>
              <a:rPr lang="en-US" sz="2000" baseline="0" dirty="0">
                <a:latin typeface="Times New Roman" pitchFamily="18" charset="0"/>
              </a:rPr>
              <a:t>	    revise their development plan.</a:t>
            </a:r>
          </a:p>
        </p:txBody>
      </p:sp>
      <p:sp>
        <p:nvSpPr>
          <p:cNvPr id="10243" name="Rectangle 6"/>
          <p:cNvSpPr>
            <a:spLocks noChangeArrowheads="1"/>
          </p:cNvSpPr>
          <p:nvPr/>
        </p:nvSpPr>
        <p:spPr bwMode="auto">
          <a:xfrm>
            <a:off x="1176338" y="306388"/>
            <a:ext cx="6202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baseline="0" dirty="0" smtClean="0">
                <a:latin typeface="Times New Roman" pitchFamily="18" charset="0"/>
              </a:rPr>
              <a:t>Succession </a:t>
            </a:r>
            <a:r>
              <a:rPr lang="en-US" sz="3000" b="1" baseline="0" dirty="0">
                <a:latin typeface="Times New Roman" pitchFamily="18" charset="0"/>
              </a:rPr>
              <a:t>Planning: Key Elements</a:t>
            </a:r>
            <a:endParaRPr lang="en-US" sz="3000" baseline="0" dirty="0">
              <a:latin typeface="Times New Roman" pitchFamily="18" charset="0"/>
            </a:endParaRPr>
          </a:p>
        </p:txBody>
      </p:sp>
    </p:spTree>
    <p:extLst>
      <p:ext uri="{BB962C8B-B14F-4D97-AF65-F5344CB8AC3E}">
        <p14:creationId xmlns:p14="http://schemas.microsoft.com/office/powerpoint/2010/main" val="179795905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133600" y="228600"/>
            <a:ext cx="5029200" cy="57912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339" name="Rectangle 5"/>
          <p:cNvSpPr>
            <a:spLocks noChangeArrowheads="1"/>
          </p:cNvSpPr>
          <p:nvPr/>
        </p:nvSpPr>
        <p:spPr bwMode="auto">
          <a:xfrm>
            <a:off x="2286000" y="304800"/>
            <a:ext cx="4800600" cy="1201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smtClean="0">
                <a:latin typeface="Times New Roman" pitchFamily="18" charset="0"/>
              </a:rPr>
              <a:t> SUCCESSION </a:t>
            </a:r>
            <a:r>
              <a:rPr lang="en-US" b="1" dirty="0">
                <a:latin typeface="Times New Roman" pitchFamily="18" charset="0"/>
              </a:rPr>
              <a:t>CANDIDATES</a:t>
            </a:r>
            <a:endParaRPr lang="en-US" sz="3600" b="1" dirty="0">
              <a:latin typeface="Times New Roman" pitchFamily="18" charset="0"/>
            </a:endParaRPr>
          </a:p>
          <a:p>
            <a:pPr>
              <a:lnSpc>
                <a:spcPct val="200000"/>
              </a:lnSpc>
            </a:pPr>
            <a:r>
              <a:rPr lang="en-US" sz="2000" b="1" dirty="0">
                <a:latin typeface="Times New Roman" pitchFamily="18" charset="0"/>
              </a:rPr>
              <a:t>KEY POSITION TITLE  ________________________</a:t>
            </a:r>
          </a:p>
          <a:p>
            <a:pPr>
              <a:lnSpc>
                <a:spcPct val="150000"/>
              </a:lnSpc>
            </a:pPr>
            <a:r>
              <a:rPr lang="en-US" sz="2000" dirty="0">
                <a:latin typeface="Times New Roman" pitchFamily="18" charset="0"/>
              </a:rPr>
              <a:t>Backup Candidate Name: ______________________</a:t>
            </a:r>
          </a:p>
          <a:p>
            <a:pPr>
              <a:lnSpc>
                <a:spcPct val="150000"/>
              </a:lnSpc>
            </a:pPr>
            <a:r>
              <a:rPr lang="en-US" sz="2000" dirty="0">
                <a:latin typeface="Times New Roman" pitchFamily="18" charset="0"/>
              </a:rPr>
              <a:t>Current Title: ________________________________</a:t>
            </a:r>
          </a:p>
          <a:p>
            <a:pPr>
              <a:lnSpc>
                <a:spcPct val="150000"/>
              </a:lnSpc>
            </a:pPr>
            <a:r>
              <a:rPr lang="en-US" sz="2000" dirty="0">
                <a:latin typeface="Times New Roman" pitchFamily="18" charset="0"/>
              </a:rPr>
              <a:t>Div: ______________     Level of Readiness (Circle One):  </a:t>
            </a:r>
          </a:p>
          <a:p>
            <a:pPr>
              <a:lnSpc>
                <a:spcPct val="150000"/>
              </a:lnSpc>
            </a:pPr>
            <a:r>
              <a:rPr lang="en-US" sz="2000" dirty="0">
                <a:latin typeface="Times New Roman" pitchFamily="18" charset="0"/>
              </a:rPr>
              <a:t>		Within 1 Yr.       1–3 Yrs.      3–5 Yrs.</a:t>
            </a:r>
          </a:p>
          <a:p>
            <a:r>
              <a:rPr lang="en-US" sz="2000" dirty="0">
                <a:latin typeface="Times New Roman" pitchFamily="18" charset="0"/>
              </a:rPr>
              <a:t>__________________________________________________</a:t>
            </a:r>
          </a:p>
          <a:p>
            <a:pPr>
              <a:lnSpc>
                <a:spcPct val="150000"/>
              </a:lnSpc>
            </a:pPr>
            <a:r>
              <a:rPr lang="en-US" sz="2000" b="1" dirty="0">
                <a:latin typeface="Times New Roman" pitchFamily="18" charset="0"/>
              </a:rPr>
              <a:t>Strengths for this position:</a:t>
            </a:r>
            <a:endParaRPr lang="en-US" sz="2000" dirty="0">
              <a:latin typeface="Times New Roman" pitchFamily="18" charset="0"/>
            </a:endParaRPr>
          </a:p>
          <a:p>
            <a:pPr>
              <a:lnSpc>
                <a:spcPct val="150000"/>
              </a:lnSpc>
            </a:pPr>
            <a:endParaRPr lang="en-US" sz="2000" dirty="0">
              <a:latin typeface="Times New Roman" pitchFamily="18" charset="0"/>
            </a:endParaRPr>
          </a:p>
          <a:p>
            <a:pPr>
              <a:lnSpc>
                <a:spcPct val="150000"/>
              </a:lnSpc>
            </a:pPr>
            <a:endParaRPr lang="en-US" sz="2000" dirty="0">
              <a:latin typeface="Times New Roman" pitchFamily="18" charset="0"/>
            </a:endParaRPr>
          </a:p>
          <a:p>
            <a:pPr>
              <a:lnSpc>
                <a:spcPct val="150000"/>
              </a:lnSpc>
            </a:pPr>
            <a:r>
              <a:rPr lang="en-US" sz="2000" b="1" dirty="0">
                <a:latin typeface="Times New Roman" pitchFamily="18" charset="0"/>
              </a:rPr>
              <a:t>Developmental needs for this position:</a:t>
            </a:r>
            <a:endParaRPr lang="en-US" sz="2000" dirty="0">
              <a:latin typeface="Times New Roman" pitchFamily="18" charset="0"/>
            </a:endParaRPr>
          </a:p>
          <a:p>
            <a:pPr>
              <a:lnSpc>
                <a:spcPct val="150000"/>
              </a:lnSpc>
            </a:pPr>
            <a:endParaRPr lang="en-US" sz="2000" dirty="0">
              <a:latin typeface="Times New Roman" pitchFamily="18" charset="0"/>
            </a:endParaRPr>
          </a:p>
          <a:p>
            <a:pPr>
              <a:lnSpc>
                <a:spcPct val="150000"/>
              </a:lnSpc>
            </a:pPr>
            <a:endParaRPr lang="en-US" sz="2000" dirty="0">
              <a:latin typeface="Times New Roman" pitchFamily="18" charset="0"/>
            </a:endParaRPr>
          </a:p>
          <a:p>
            <a:pPr>
              <a:lnSpc>
                <a:spcPct val="150000"/>
              </a:lnSpc>
            </a:pPr>
            <a:r>
              <a:rPr lang="en-US" sz="2000" b="1" dirty="0">
                <a:latin typeface="Times New Roman" pitchFamily="18" charset="0"/>
              </a:rPr>
              <a:t>Comments:</a:t>
            </a:r>
            <a:endParaRPr lang="en-US" sz="2000" dirty="0">
              <a:latin typeface="Times New Roman" pitchFamily="18" charset="0"/>
            </a:endParaRPr>
          </a:p>
          <a:p>
            <a:pPr>
              <a:lnSpc>
                <a:spcPct val="150000"/>
              </a:lnSpc>
            </a:pPr>
            <a:endParaRPr lang="en-US" sz="2000" dirty="0">
              <a:latin typeface="Times New Roman" pitchFamily="18" charset="0"/>
            </a:endParaRPr>
          </a:p>
          <a:p>
            <a:pPr>
              <a:lnSpc>
                <a:spcPct val="150000"/>
              </a:lnSpc>
            </a:pPr>
            <a:endParaRPr lang="en-US" sz="2000" dirty="0">
              <a:latin typeface="Times New Roman" pitchFamily="18" charset="0"/>
            </a:endParaRPr>
          </a:p>
          <a:p>
            <a:r>
              <a:rPr lang="en-US" sz="2000" dirty="0">
                <a:latin typeface="Times New Roman" pitchFamily="18" charset="0"/>
              </a:rPr>
              <a:t>__________________________________________________</a:t>
            </a:r>
          </a:p>
          <a:p>
            <a:pPr>
              <a:lnSpc>
                <a:spcPct val="150000"/>
              </a:lnSpc>
            </a:pPr>
            <a:r>
              <a:rPr lang="en-US" sz="2000" dirty="0">
                <a:latin typeface="Times New Roman" pitchFamily="18" charset="0"/>
              </a:rPr>
              <a:t>Date:		FY:	</a:t>
            </a:r>
          </a:p>
          <a:p>
            <a:pPr>
              <a:lnSpc>
                <a:spcPct val="150000"/>
              </a:lnSpc>
            </a:pPr>
            <a:r>
              <a:rPr lang="en-US" sz="2000" dirty="0">
                <a:latin typeface="Times New Roman" pitchFamily="18" charset="0"/>
              </a:rPr>
              <a:t>Completed by:	Division:</a:t>
            </a:r>
          </a:p>
          <a:p>
            <a:pPr>
              <a:lnSpc>
                <a:spcPct val="150000"/>
              </a:lnSpc>
            </a:pPr>
            <a:endParaRPr lang="en-US" dirty="0">
              <a:latin typeface="Times New Roman" pitchFamily="18" charset="0"/>
            </a:endParaRPr>
          </a:p>
        </p:txBody>
      </p:sp>
    </p:spTree>
    <p:extLst>
      <p:ext uri="{BB962C8B-B14F-4D97-AF65-F5344CB8AC3E}">
        <p14:creationId xmlns:p14="http://schemas.microsoft.com/office/powerpoint/2010/main" val="256593342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 </a:t>
            </a:r>
            <a:endParaRPr lang="en-US" b="1" dirty="0"/>
          </a:p>
        </p:txBody>
      </p:sp>
      <p:sp>
        <p:nvSpPr>
          <p:cNvPr id="3" name="Content Placeholder 2"/>
          <p:cNvSpPr>
            <a:spLocks noGrp="1"/>
          </p:cNvSpPr>
          <p:nvPr>
            <p:ph idx="1"/>
          </p:nvPr>
        </p:nvSpPr>
        <p:spPr/>
        <p:txBody>
          <a:bodyPr/>
          <a:lstStyle/>
          <a:p>
            <a:r>
              <a:rPr lang="en-US" dirty="0" smtClean="0"/>
              <a:t>Who we are</a:t>
            </a:r>
          </a:p>
          <a:p>
            <a:pPr lvl="1"/>
            <a:r>
              <a:rPr lang="en-US" dirty="0" smtClean="0"/>
              <a:t>Do you have a current appraisal system?</a:t>
            </a:r>
          </a:p>
          <a:p>
            <a:pPr lvl="1"/>
            <a:r>
              <a:rPr lang="en-US" dirty="0" smtClean="0"/>
              <a:t>Do you have a formal succession method?</a:t>
            </a:r>
          </a:p>
          <a:p>
            <a:r>
              <a:rPr lang="en-US" dirty="0" smtClean="0"/>
              <a:t>What are your expectations for the day</a:t>
            </a:r>
          </a:p>
          <a:p>
            <a:r>
              <a:rPr lang="en-US" dirty="0" smtClean="0"/>
              <a:t>Naming of a Scribe for the Day</a:t>
            </a:r>
          </a:p>
          <a:p>
            <a:endParaRPr lang="en-US" dirty="0"/>
          </a:p>
        </p:txBody>
      </p:sp>
    </p:spTree>
    <p:extLst>
      <p:ext uri="{BB962C8B-B14F-4D97-AF65-F5344CB8AC3E}">
        <p14:creationId xmlns:p14="http://schemas.microsoft.com/office/powerpoint/2010/main" val="120542836"/>
      </p:ext>
    </p:extLst>
  </p:cSld>
  <p:clrMapOvr>
    <a:masterClrMapping/>
  </p:clrMapOvr>
  <p:transition xmlns:p14="http://schemas.microsoft.com/office/powerpoint/2010/mai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rot="-5400000">
            <a:off x="1938338" y="-1028700"/>
            <a:ext cx="5029200" cy="80010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5363" name="Rectangle 5"/>
          <p:cNvSpPr>
            <a:spLocks noChangeArrowheads="1"/>
          </p:cNvSpPr>
          <p:nvPr/>
        </p:nvSpPr>
        <p:spPr bwMode="auto">
          <a:xfrm>
            <a:off x="1681891" y="688975"/>
            <a:ext cx="554209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smtClean="0">
                <a:latin typeface="Times New Roman" pitchFamily="18" charset="0"/>
              </a:rPr>
              <a:t>SUCCESSION </a:t>
            </a:r>
            <a:r>
              <a:rPr lang="en-US" sz="2800" b="1" dirty="0">
                <a:latin typeface="Times New Roman" pitchFamily="18" charset="0"/>
              </a:rPr>
              <a:t>PLAN SUMMARY</a:t>
            </a:r>
          </a:p>
          <a:p>
            <a:pPr algn="ctr">
              <a:lnSpc>
                <a:spcPct val="150000"/>
              </a:lnSpc>
            </a:pPr>
            <a:r>
              <a:rPr lang="en-US" sz="2000" b="1" dirty="0">
                <a:latin typeface="Times New Roman" pitchFamily="18" charset="0"/>
              </a:rPr>
              <a:t>ORGANIZATION:_____________________</a:t>
            </a:r>
            <a:endParaRPr lang="en-US" sz="2800" b="1" dirty="0">
              <a:latin typeface="Times New Roman" pitchFamily="18" charset="0"/>
            </a:endParaRPr>
          </a:p>
        </p:txBody>
      </p:sp>
      <p:graphicFrame>
        <p:nvGraphicFramePr>
          <p:cNvPr id="68855" name="Group 247"/>
          <p:cNvGraphicFramePr>
            <a:graphicFrameLocks noGrp="1"/>
          </p:cNvGraphicFramePr>
          <p:nvPr>
            <p:extLst>
              <p:ext uri="{D42A27DB-BD31-4B8C-83A1-F6EECF244321}">
                <p14:modId xmlns:p14="http://schemas.microsoft.com/office/powerpoint/2010/main" val="982665539"/>
              </p:ext>
            </p:extLst>
          </p:nvPr>
        </p:nvGraphicFramePr>
        <p:xfrm>
          <a:off x="1066800" y="1676400"/>
          <a:ext cx="7239000" cy="3732212"/>
        </p:xfrm>
        <a:graphic>
          <a:graphicData uri="http://schemas.openxmlformats.org/drawingml/2006/table">
            <a:tbl>
              <a:tblPr/>
              <a:tblGrid>
                <a:gridCol w="1246188"/>
                <a:gridCol w="1011237"/>
                <a:gridCol w="544513"/>
                <a:gridCol w="544512"/>
                <a:gridCol w="546100"/>
                <a:gridCol w="1166813"/>
                <a:gridCol w="1168400"/>
                <a:gridCol w="1011237"/>
              </a:tblGrid>
              <a:tr h="49387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Key Position Title</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Incumbent Name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Position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Vulnerability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Succession Candidate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Names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6764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Open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&lt; 1 Yr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Open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1–3 Yrs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Open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ＭＳ Ｐゴシック" pitchFamily="68" charset="-128"/>
                        </a:rPr>
                        <a:t>3 + Yrs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Ready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&lt; 1 Yr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Ready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1–3 Yrs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Ready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ＭＳ Ｐゴシック" pitchFamily="68" charset="-128"/>
                        </a:rPr>
                        <a:t>3 + Yrs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68"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2119293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p:cNvGrpSpPr>
            <a:grpSpLocks/>
          </p:cNvGrpSpPr>
          <p:nvPr/>
        </p:nvGrpSpPr>
        <p:grpSpPr bwMode="auto">
          <a:xfrm>
            <a:off x="152400" y="228600"/>
            <a:ext cx="4343400" cy="5791200"/>
            <a:chOff x="1296" y="144"/>
            <a:chExt cx="2736" cy="3648"/>
          </a:xfrm>
        </p:grpSpPr>
        <p:sp>
          <p:nvSpPr>
            <p:cNvPr id="16392" name="Rectangle 12"/>
            <p:cNvSpPr>
              <a:spLocks noChangeArrowheads="1"/>
            </p:cNvSpPr>
            <p:nvPr/>
          </p:nvSpPr>
          <p:spPr bwMode="auto">
            <a:xfrm>
              <a:off x="1296" y="144"/>
              <a:ext cx="2736" cy="364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6393" name="Rectangle 4"/>
            <p:cNvSpPr>
              <a:spLocks noChangeArrowheads="1"/>
            </p:cNvSpPr>
            <p:nvPr/>
          </p:nvSpPr>
          <p:spPr bwMode="auto">
            <a:xfrm>
              <a:off x="1340" y="894"/>
              <a:ext cx="2588" cy="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r>
                <a:rPr lang="en-US" sz="1200" b="1" baseline="0" dirty="0">
                  <a:latin typeface="Times New Roman" pitchFamily="18" charset="0"/>
                </a:rPr>
                <a:t>Overall Performance Summary: </a:t>
              </a:r>
            </a:p>
            <a:p>
              <a:pPr marL="457200" indent="-457200"/>
              <a:r>
                <a:rPr lang="en-US" sz="1200" i="1" baseline="0" dirty="0">
                  <a:latin typeface="Times New Roman" pitchFamily="18" charset="0"/>
                </a:rPr>
                <a:t>(Indicate recent performance including major accomplishments </a:t>
              </a:r>
            </a:p>
            <a:p>
              <a:pPr marL="457200" indent="-457200"/>
              <a:r>
                <a:rPr lang="en-US" sz="1200" i="1" baseline="0" dirty="0">
                  <a:latin typeface="Times New Roman" pitchFamily="18" charset="0"/>
                </a:rPr>
                <a:t>or performance issues.)</a:t>
              </a:r>
              <a:endParaRPr lang="en-US" sz="12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a:p>
              <a:pPr marL="457200" indent="-457200"/>
              <a:r>
                <a:rPr lang="en-US" sz="1200" b="1" baseline="0" dirty="0">
                  <a:latin typeface="Times New Roman" pitchFamily="18" charset="0"/>
                </a:rPr>
                <a:t>Key Strengths:</a:t>
              </a:r>
              <a:r>
                <a:rPr lang="en-US" sz="1200" baseline="0" dirty="0">
                  <a:latin typeface="Times New Roman" pitchFamily="18" charset="0"/>
                </a:rPr>
                <a:t> </a:t>
              </a:r>
            </a:p>
            <a:p>
              <a:pPr marL="457200" indent="-457200"/>
              <a:r>
                <a:rPr lang="en-US" sz="1200" i="1" baseline="0" dirty="0">
                  <a:latin typeface="Times New Roman" pitchFamily="18" charset="0"/>
                </a:rPr>
                <a:t>(List 2 - 3.  Indicate key technical or professional competencies, </a:t>
              </a:r>
            </a:p>
            <a:p>
              <a:pPr marL="457200" indent="-457200"/>
              <a:r>
                <a:rPr lang="en-US" sz="1200" i="1" baseline="0" dirty="0">
                  <a:latin typeface="Times New Roman" pitchFamily="18" charset="0"/>
                </a:rPr>
                <a:t>skills, or knowledge the person has.)</a:t>
              </a:r>
              <a:endParaRPr lang="en-US" sz="14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a:p>
              <a:pPr marL="457200" indent="-457200"/>
              <a:r>
                <a:rPr lang="en-US" sz="1200" b="1" baseline="0" dirty="0">
                  <a:latin typeface="Times New Roman" pitchFamily="18" charset="0"/>
                </a:rPr>
                <a:t>Development Needs:</a:t>
              </a:r>
              <a:r>
                <a:rPr lang="en-US" sz="1200" baseline="0" dirty="0">
                  <a:latin typeface="Times New Roman" pitchFamily="18" charset="0"/>
                </a:rPr>
                <a:t> </a:t>
              </a:r>
            </a:p>
            <a:p>
              <a:pPr marL="457200" indent="-457200"/>
              <a:r>
                <a:rPr lang="en-US" sz="1200" i="1" baseline="0" dirty="0">
                  <a:latin typeface="Times New Roman" pitchFamily="18" charset="0"/>
                </a:rPr>
                <a:t>(List 2 or 3. Indicate key experiences, skills, or knowledge the </a:t>
              </a:r>
            </a:p>
            <a:p>
              <a:pPr marL="457200" indent="-457200"/>
              <a:r>
                <a:rPr lang="en-US" sz="1200" i="1" baseline="0" dirty="0">
                  <a:latin typeface="Times New Roman" pitchFamily="18" charset="0"/>
                </a:rPr>
                <a:t>person lacks in order to move to the next level.)</a:t>
              </a:r>
              <a:endParaRPr lang="en-US" sz="10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a:p>
              <a:pPr marL="457200" indent="-457200"/>
              <a:endParaRPr lang="en-US" sz="1000" baseline="0" dirty="0">
                <a:latin typeface="Times New Roman" pitchFamily="18" charset="0"/>
              </a:endParaRPr>
            </a:p>
            <a:p>
              <a:pPr marL="457200" indent="-457200"/>
              <a:r>
                <a:rPr lang="en-US" sz="1200" b="1" baseline="0" dirty="0">
                  <a:latin typeface="Times New Roman" pitchFamily="18" charset="0"/>
                </a:rPr>
                <a:t>Development Actions:</a:t>
              </a:r>
              <a:endParaRPr lang="en-US" sz="1200" baseline="0" dirty="0">
                <a:latin typeface="Times New Roman" pitchFamily="18" charset="0"/>
              </a:endParaRPr>
            </a:p>
            <a:p>
              <a:pPr marL="457200" indent="-457200">
                <a:buFont typeface="Arial" charset="0"/>
                <a:buNone/>
              </a:pPr>
              <a:r>
                <a:rPr lang="en-US" sz="1200" i="1" baseline="0" dirty="0">
                  <a:latin typeface="Times New Roman" pitchFamily="18" charset="0"/>
                </a:rPr>
                <a:t>1. On The Job:</a:t>
              </a:r>
              <a:r>
                <a:rPr lang="en-US" sz="1200" baseline="0" dirty="0">
                  <a:latin typeface="Times New Roman" pitchFamily="18" charset="0"/>
                </a:rPr>
                <a:t> </a:t>
              </a:r>
              <a:r>
                <a:rPr lang="en-US" sz="1200" i="1" baseline="0" dirty="0">
                  <a:latin typeface="Times New Roman" pitchFamily="18" charset="0"/>
                </a:rPr>
                <a:t>(What new responsibilities do you plan to assign </a:t>
              </a:r>
            </a:p>
            <a:p>
              <a:pPr marL="457200" indent="-457200">
                <a:buFont typeface="Arial" charset="0"/>
                <a:buNone/>
              </a:pPr>
              <a:r>
                <a:rPr lang="en-US" sz="1200" i="1" baseline="0" dirty="0">
                  <a:latin typeface="Times New Roman" pitchFamily="18" charset="0"/>
                </a:rPr>
                <a:t>to help this person develop this year?)</a:t>
              </a:r>
              <a:endParaRPr lang="en-US" sz="1000" baseline="0" dirty="0">
                <a:latin typeface="Times New Roman" pitchFamily="18" charset="0"/>
              </a:endParaRPr>
            </a:p>
            <a:p>
              <a:pPr marL="457200" indent="-457200"/>
              <a:r>
                <a:rPr lang="en-US" sz="1000" baseline="0" dirty="0">
                  <a:latin typeface="Times New Roman" pitchFamily="18" charset="0"/>
                </a:rPr>
                <a:t>               </a:t>
              </a:r>
            </a:p>
            <a:p>
              <a:pPr marL="457200" indent="-457200"/>
              <a:endParaRPr lang="en-US" sz="1000" baseline="0" dirty="0">
                <a:latin typeface="Times New Roman" pitchFamily="18" charset="0"/>
              </a:endParaRPr>
            </a:p>
          </p:txBody>
        </p:sp>
        <p:sp>
          <p:nvSpPr>
            <p:cNvPr id="16394" name="Rectangle 11"/>
            <p:cNvSpPr>
              <a:spLocks noChangeArrowheads="1"/>
            </p:cNvSpPr>
            <p:nvPr/>
          </p:nvSpPr>
          <p:spPr bwMode="auto">
            <a:xfrm>
              <a:off x="1356" y="254"/>
              <a:ext cx="258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baseline="0" dirty="0" smtClean="0">
                  <a:latin typeface="Times New Roman" pitchFamily="18" charset="0"/>
                </a:rPr>
                <a:t>EXECUTIVE </a:t>
              </a:r>
              <a:r>
                <a:rPr lang="en-US" sz="1800" b="1" baseline="0" dirty="0">
                  <a:latin typeface="Times New Roman" pitchFamily="18" charset="0"/>
                </a:rPr>
                <a:t>DEVELOPMENT PLAN</a:t>
              </a:r>
              <a:endParaRPr lang="en-US" sz="1200" b="1" baseline="0" dirty="0">
                <a:latin typeface="Times New Roman" pitchFamily="18" charset="0"/>
              </a:endParaRPr>
            </a:p>
            <a:p>
              <a:pPr algn="ctr"/>
              <a:endParaRPr lang="en-US" sz="1200" b="1" baseline="0" dirty="0">
                <a:latin typeface="Times New Roman" pitchFamily="18" charset="0"/>
              </a:endParaRPr>
            </a:p>
            <a:p>
              <a:pPr algn="ctr"/>
              <a:r>
                <a:rPr lang="en-US" sz="1200" b="1" baseline="0" dirty="0">
                  <a:latin typeface="Times New Roman" pitchFamily="18" charset="0"/>
                </a:rPr>
                <a:t>NAME: ________________     TITLE: ________________</a:t>
              </a:r>
              <a:endParaRPr lang="en-US" sz="1000" b="1" baseline="0" dirty="0">
                <a:latin typeface="Times New Roman" pitchFamily="18" charset="0"/>
              </a:endParaRPr>
            </a:p>
          </p:txBody>
        </p:sp>
      </p:grpSp>
      <p:sp>
        <p:nvSpPr>
          <p:cNvPr id="16387" name="Rectangle 15"/>
          <p:cNvSpPr>
            <a:spLocks noChangeArrowheads="1"/>
          </p:cNvSpPr>
          <p:nvPr/>
        </p:nvSpPr>
        <p:spPr bwMode="auto">
          <a:xfrm>
            <a:off x="4648200" y="228600"/>
            <a:ext cx="4343400" cy="57912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6388" name="Rectangle 16"/>
          <p:cNvSpPr>
            <a:spLocks noChangeArrowheads="1"/>
          </p:cNvSpPr>
          <p:nvPr/>
        </p:nvSpPr>
        <p:spPr bwMode="auto">
          <a:xfrm>
            <a:off x="4800600" y="465138"/>
            <a:ext cx="39433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baseline="0" dirty="0">
                <a:latin typeface="Times New Roman" pitchFamily="18" charset="0"/>
              </a:rPr>
              <a:t>2. Special Assignment: (What task force, projects, or special </a:t>
            </a:r>
          </a:p>
          <a:p>
            <a:r>
              <a:rPr lang="en-US" sz="1200" i="1" baseline="0" dirty="0">
                <a:latin typeface="Times New Roman" pitchFamily="18" charset="0"/>
              </a:rPr>
              <a:t>assignments will be given this year to aid development?)</a:t>
            </a:r>
            <a:endParaRPr lang="en-US" sz="1200" baseline="0" dirty="0">
              <a:latin typeface="Times New Roman" pitchFamily="18" charset="0"/>
            </a:endParaRPr>
          </a:p>
          <a:p>
            <a:r>
              <a:rPr lang="en-US" sz="1200" baseline="0" dirty="0">
                <a:latin typeface="Times New Roman" pitchFamily="18" charset="0"/>
              </a:rPr>
              <a:t>               </a:t>
            </a:r>
          </a:p>
          <a:p>
            <a:endParaRPr lang="en-US" sz="1200" baseline="0" dirty="0">
              <a:latin typeface="Times New Roman" pitchFamily="18" charset="0"/>
            </a:endParaRPr>
          </a:p>
          <a:p>
            <a:endParaRPr lang="en-US" sz="1200" baseline="0" dirty="0">
              <a:latin typeface="Times New Roman" pitchFamily="18" charset="0"/>
            </a:endParaRPr>
          </a:p>
          <a:p>
            <a:endParaRPr lang="en-US" sz="1200" baseline="0" dirty="0">
              <a:latin typeface="Times New Roman" pitchFamily="18" charset="0"/>
            </a:endParaRPr>
          </a:p>
          <a:p>
            <a:r>
              <a:rPr lang="en-US" sz="1200" i="1" baseline="0" dirty="0">
                <a:latin typeface="Times New Roman" pitchFamily="18" charset="0"/>
              </a:rPr>
              <a:t>3. Training: (What specific training or seminars are </a:t>
            </a:r>
          </a:p>
          <a:p>
            <a:r>
              <a:rPr lang="en-US" sz="1200" i="1" baseline="0" dirty="0">
                <a:latin typeface="Times New Roman" pitchFamily="18" charset="0"/>
              </a:rPr>
              <a:t>recommended this year for his/her development?)</a:t>
            </a:r>
            <a:endParaRPr lang="en-US" sz="1200" baseline="0" dirty="0">
              <a:latin typeface="Times New Roman" pitchFamily="18" charset="0"/>
            </a:endParaRPr>
          </a:p>
          <a:p>
            <a:r>
              <a:rPr lang="en-US" sz="1200" baseline="0" dirty="0">
                <a:latin typeface="Times New Roman" pitchFamily="18" charset="0"/>
              </a:rPr>
              <a:t>             </a:t>
            </a:r>
          </a:p>
          <a:p>
            <a:endParaRPr lang="en-US" sz="1200" baseline="0" dirty="0">
              <a:latin typeface="Times New Roman" pitchFamily="18" charset="0"/>
            </a:endParaRPr>
          </a:p>
          <a:p>
            <a:endParaRPr lang="en-US" sz="1200" baseline="0" dirty="0">
              <a:latin typeface="Times New Roman" pitchFamily="18" charset="0"/>
            </a:endParaRPr>
          </a:p>
          <a:p>
            <a:endParaRPr lang="en-US" sz="1200" baseline="0" dirty="0">
              <a:latin typeface="Times New Roman" pitchFamily="18" charset="0"/>
            </a:endParaRPr>
          </a:p>
          <a:p>
            <a:endParaRPr lang="en-US" sz="1200" baseline="0" dirty="0">
              <a:latin typeface="Times New Roman" pitchFamily="18" charset="0"/>
            </a:endParaRPr>
          </a:p>
          <a:p>
            <a:r>
              <a:rPr lang="en-US" sz="1200" b="1" baseline="0" dirty="0">
                <a:latin typeface="Times New Roman" pitchFamily="18" charset="0"/>
              </a:rPr>
              <a:t>Potential For Promotion:</a:t>
            </a:r>
          </a:p>
          <a:p>
            <a:r>
              <a:rPr lang="en-US" sz="1200" i="1" baseline="0" dirty="0">
                <a:latin typeface="Times New Roman" pitchFamily="18" charset="0"/>
              </a:rPr>
              <a:t>(Indicate this persons readiness to be promoted to the next </a:t>
            </a:r>
          </a:p>
          <a:p>
            <a:r>
              <a:rPr lang="en-US" sz="1200" i="1" baseline="0" dirty="0">
                <a:latin typeface="Times New Roman" pitchFamily="18" charset="0"/>
              </a:rPr>
              <a:t>organizational level.)</a:t>
            </a:r>
          </a:p>
          <a:p>
            <a:endParaRPr lang="en-US" sz="1200" baseline="0" dirty="0">
              <a:latin typeface="Times New Roman" pitchFamily="18" charset="0"/>
            </a:endParaRPr>
          </a:p>
          <a:p>
            <a:r>
              <a:rPr lang="en-US" sz="1200" baseline="0" dirty="0">
                <a:latin typeface="Times New Roman" pitchFamily="18" charset="0"/>
              </a:rPr>
              <a:t>       </a:t>
            </a:r>
          </a:p>
          <a:p>
            <a:r>
              <a:rPr lang="en-US" sz="1200" baseline="0" dirty="0">
                <a:latin typeface="Times New Roman" pitchFamily="18" charset="0"/>
              </a:rPr>
              <a:t>	Ready now for the next level. </a:t>
            </a:r>
          </a:p>
          <a:p>
            <a:r>
              <a:rPr lang="en-US" sz="1200" baseline="0" dirty="0">
                <a:latin typeface="Times New Roman" pitchFamily="18" charset="0"/>
              </a:rPr>
              <a:t>	</a:t>
            </a:r>
          </a:p>
          <a:p>
            <a:r>
              <a:rPr lang="en-US" sz="1200" baseline="0" dirty="0">
                <a:latin typeface="Times New Roman" pitchFamily="18" charset="0"/>
              </a:rPr>
              <a:t>	Ready in the next 24 months.             </a:t>
            </a:r>
          </a:p>
          <a:p>
            <a:r>
              <a:rPr lang="en-US" sz="1200" baseline="0" dirty="0">
                <a:latin typeface="Times New Roman" pitchFamily="18" charset="0"/>
              </a:rPr>
              <a:t>	</a:t>
            </a:r>
          </a:p>
          <a:p>
            <a:r>
              <a:rPr lang="en-US" sz="1200" baseline="0" dirty="0">
                <a:latin typeface="Times New Roman" pitchFamily="18" charset="0"/>
              </a:rPr>
              <a:t>	Ready in 2 to 3 years.</a:t>
            </a:r>
          </a:p>
          <a:p>
            <a:endParaRPr lang="en-US" sz="1200" baseline="0" dirty="0">
              <a:latin typeface="Times New Roman" pitchFamily="18" charset="0"/>
            </a:endParaRPr>
          </a:p>
          <a:p>
            <a:endParaRPr lang="en-US" sz="1200" baseline="0" dirty="0">
              <a:latin typeface="Times New Roman" pitchFamily="18" charset="0"/>
            </a:endParaRPr>
          </a:p>
          <a:p>
            <a:r>
              <a:rPr lang="en-US" sz="1200" b="1" baseline="0" dirty="0">
                <a:latin typeface="Times New Roman" pitchFamily="18" charset="0"/>
              </a:rPr>
              <a:t>Recommended Next Position:</a:t>
            </a:r>
            <a:r>
              <a:rPr lang="en-US" sz="1200" i="1" baseline="0" dirty="0">
                <a:latin typeface="Times New Roman" pitchFamily="18" charset="0"/>
              </a:rPr>
              <a:t> (List the next assignment that</a:t>
            </a:r>
          </a:p>
          <a:p>
            <a:r>
              <a:rPr lang="en-US" sz="1200" i="1" baseline="0" dirty="0">
                <a:latin typeface="Times New Roman" pitchFamily="18" charset="0"/>
              </a:rPr>
              <a:t>would most benefit the individual in his/her development.)</a:t>
            </a:r>
            <a:endParaRPr lang="en-US" sz="1400" i="1" baseline="0" dirty="0">
              <a:latin typeface="Times New Roman" pitchFamily="18" charset="0"/>
            </a:endParaRPr>
          </a:p>
        </p:txBody>
      </p:sp>
      <p:sp>
        <p:nvSpPr>
          <p:cNvPr id="16389" name="Rectangle 17"/>
          <p:cNvSpPr>
            <a:spLocks noChangeArrowheads="1"/>
          </p:cNvSpPr>
          <p:nvPr/>
        </p:nvSpPr>
        <p:spPr bwMode="auto">
          <a:xfrm>
            <a:off x="5486400" y="3810000"/>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390" name="Rectangle 18"/>
          <p:cNvSpPr>
            <a:spLocks noChangeArrowheads="1"/>
          </p:cNvSpPr>
          <p:nvPr/>
        </p:nvSpPr>
        <p:spPr bwMode="auto">
          <a:xfrm>
            <a:off x="5486400" y="4191000"/>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391" name="Rectangle 19"/>
          <p:cNvSpPr>
            <a:spLocks noChangeArrowheads="1"/>
          </p:cNvSpPr>
          <p:nvPr/>
        </p:nvSpPr>
        <p:spPr bwMode="auto">
          <a:xfrm>
            <a:off x="5486400" y="4572000"/>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294046655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rot="-5400000">
            <a:off x="2095500" y="-647700"/>
            <a:ext cx="5029200" cy="75438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7411" name="Rectangle 6"/>
          <p:cNvSpPr>
            <a:spLocks noChangeArrowheads="1"/>
          </p:cNvSpPr>
          <p:nvPr/>
        </p:nvSpPr>
        <p:spPr bwMode="auto">
          <a:xfrm>
            <a:off x="2600325" y="349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p>
        </p:txBody>
      </p:sp>
      <p:sp>
        <p:nvSpPr>
          <p:cNvPr id="17412" name="Rectangle 7"/>
          <p:cNvSpPr>
            <a:spLocks noChangeArrowheads="1"/>
          </p:cNvSpPr>
          <p:nvPr/>
        </p:nvSpPr>
        <p:spPr bwMode="auto">
          <a:xfrm>
            <a:off x="1490965" y="688975"/>
            <a:ext cx="592553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smtClean="0">
                <a:latin typeface="Times New Roman" pitchFamily="18" charset="0"/>
              </a:rPr>
              <a:t>PLANS </a:t>
            </a:r>
            <a:r>
              <a:rPr lang="en-US" sz="2800" b="1" dirty="0">
                <a:latin typeface="Times New Roman" pitchFamily="18" charset="0"/>
              </a:rPr>
              <a:t>FOR SELECTED TALENT</a:t>
            </a:r>
          </a:p>
          <a:p>
            <a:pPr algn="ctr">
              <a:lnSpc>
                <a:spcPct val="150000"/>
              </a:lnSpc>
            </a:pPr>
            <a:r>
              <a:rPr lang="en-US" sz="2000" b="1" dirty="0">
                <a:latin typeface="Times New Roman" pitchFamily="18" charset="0"/>
              </a:rPr>
              <a:t>ORGANIZATION:_____________________</a:t>
            </a:r>
            <a:endParaRPr lang="en-US" sz="2800" b="1" dirty="0">
              <a:latin typeface="Times New Roman" pitchFamily="18" charset="0"/>
            </a:endParaRPr>
          </a:p>
        </p:txBody>
      </p:sp>
      <p:graphicFrame>
        <p:nvGraphicFramePr>
          <p:cNvPr id="13361" name="Group 49"/>
          <p:cNvGraphicFramePr>
            <a:graphicFrameLocks noGrp="1"/>
          </p:cNvGraphicFramePr>
          <p:nvPr/>
        </p:nvGraphicFramePr>
        <p:xfrm>
          <a:off x="1143000" y="1676400"/>
          <a:ext cx="6858000" cy="3759203"/>
        </p:xfrm>
        <a:graphic>
          <a:graphicData uri="http://schemas.openxmlformats.org/drawingml/2006/table">
            <a:tbl>
              <a:tblPr/>
              <a:tblGrid>
                <a:gridCol w="838200"/>
                <a:gridCol w="914400"/>
                <a:gridCol w="5105400"/>
              </a:tblGrid>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68" charset="-128"/>
                        </a:rPr>
                        <a:t>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68" charset="-128"/>
                        </a:rPr>
                        <a:t>Title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68" charset="-128"/>
                        </a:rPr>
                        <a:t>High Level Plan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6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35569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896938" y="1550988"/>
            <a:ext cx="712246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400" baseline="0" dirty="0">
              <a:latin typeface="Palatino Linotype" pitchFamily="18" charset="0"/>
            </a:endParaRPr>
          </a:p>
          <a:p>
            <a:r>
              <a:rPr lang="en-US" sz="1800" baseline="0" dirty="0">
                <a:latin typeface="Times New Roman" pitchFamily="18" charset="0"/>
              </a:rPr>
              <a:t>1. Bottom line accountability; Has managed a P&amp;L</a:t>
            </a:r>
          </a:p>
          <a:p>
            <a:endParaRPr lang="en-US" sz="1000" baseline="0" dirty="0">
              <a:latin typeface="Times New Roman" pitchFamily="18" charset="0"/>
            </a:endParaRPr>
          </a:p>
          <a:p>
            <a:r>
              <a:rPr lang="en-US" sz="1800" baseline="0" dirty="0">
                <a:latin typeface="Times New Roman" pitchFamily="18" charset="0"/>
              </a:rPr>
              <a:t>2. Experience in several different functional assignments</a:t>
            </a:r>
          </a:p>
          <a:p>
            <a:endParaRPr lang="en-US" sz="1000" baseline="0" dirty="0">
              <a:latin typeface="Times New Roman" pitchFamily="18" charset="0"/>
            </a:endParaRPr>
          </a:p>
          <a:p>
            <a:r>
              <a:rPr lang="en-US" sz="1800" baseline="0" dirty="0">
                <a:latin typeface="Times New Roman" pitchFamily="18" charset="0"/>
              </a:rPr>
              <a:t>3. </a:t>
            </a:r>
            <a:r>
              <a:rPr lang="en-US" dirty="0" smtClean="0">
                <a:latin typeface="Times New Roman" pitchFamily="18" charset="0"/>
              </a:rPr>
              <a:t>Management of Employees</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4. </a:t>
            </a:r>
            <a:r>
              <a:rPr lang="en-US" dirty="0" smtClean="0">
                <a:latin typeface="Times New Roman" pitchFamily="18" charset="0"/>
              </a:rPr>
              <a:t>What kind of computer skills?</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5. </a:t>
            </a:r>
            <a:r>
              <a:rPr lang="en-US" dirty="0" smtClean="0">
                <a:latin typeface="Times New Roman" pitchFamily="18" charset="0"/>
              </a:rPr>
              <a:t>Educational element</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6. Management of a </a:t>
            </a:r>
            <a:r>
              <a:rPr lang="en-US" dirty="0" smtClean="0">
                <a:latin typeface="Times New Roman" pitchFamily="18" charset="0"/>
              </a:rPr>
              <a:t>library </a:t>
            </a:r>
            <a:r>
              <a:rPr lang="en-US" sz="1800" baseline="0" dirty="0" smtClean="0">
                <a:latin typeface="Times New Roman" pitchFamily="18" charset="0"/>
              </a:rPr>
              <a:t>during </a:t>
            </a:r>
            <a:r>
              <a:rPr lang="en-US" sz="1800" baseline="0" dirty="0">
                <a:latin typeface="Times New Roman" pitchFamily="18" charset="0"/>
              </a:rPr>
              <a:t>a downturn; Has effected a turnaround</a:t>
            </a:r>
          </a:p>
          <a:p>
            <a:endParaRPr lang="en-US" sz="1000" baseline="0" dirty="0">
              <a:latin typeface="Times New Roman" pitchFamily="18" charset="0"/>
            </a:endParaRPr>
          </a:p>
          <a:p>
            <a:r>
              <a:rPr lang="en-US" sz="1800" baseline="0" dirty="0">
                <a:latin typeface="Times New Roman" pitchFamily="18" charset="0"/>
              </a:rPr>
              <a:t>7. Successful </a:t>
            </a:r>
            <a:r>
              <a:rPr lang="en-US" sz="1800" baseline="0" dirty="0" smtClean="0">
                <a:latin typeface="Times New Roman" pitchFamily="18" charset="0"/>
              </a:rPr>
              <a:t>public</a:t>
            </a:r>
            <a:r>
              <a:rPr lang="en-US" sz="1800" dirty="0" smtClean="0">
                <a:latin typeface="Times New Roman" pitchFamily="18" charset="0"/>
              </a:rPr>
              <a:t> relations with community</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8. </a:t>
            </a:r>
            <a:r>
              <a:rPr lang="en-US" sz="1800" baseline="0" dirty="0" smtClean="0">
                <a:latin typeface="Times New Roman" pitchFamily="18" charset="0"/>
              </a:rPr>
              <a:t>Implementation</a:t>
            </a:r>
            <a:r>
              <a:rPr lang="en-US" sz="1800" dirty="0" smtClean="0">
                <a:latin typeface="Times New Roman" pitchFamily="18" charset="0"/>
              </a:rPr>
              <a:t> of  new programs and collections</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9. Significant customer </a:t>
            </a:r>
            <a:r>
              <a:rPr lang="en-US" sz="1800" baseline="0" dirty="0" smtClean="0">
                <a:latin typeface="Times New Roman" pitchFamily="18" charset="0"/>
              </a:rPr>
              <a:t>contact</a:t>
            </a:r>
            <a:endParaRPr lang="en-US" sz="1800" baseline="0" dirty="0">
              <a:latin typeface="Times New Roman" pitchFamily="18" charset="0"/>
            </a:endParaRPr>
          </a:p>
          <a:p>
            <a:endParaRPr lang="en-US" sz="1000" baseline="0" dirty="0">
              <a:latin typeface="Times New Roman" pitchFamily="18" charset="0"/>
            </a:endParaRPr>
          </a:p>
          <a:p>
            <a:r>
              <a:rPr lang="en-US" sz="1800" baseline="0" dirty="0">
                <a:latin typeface="Times New Roman" pitchFamily="18" charset="0"/>
              </a:rPr>
              <a:t>10. Successful experience in transforming the culture of an organization</a:t>
            </a:r>
          </a:p>
          <a:p>
            <a:endParaRPr lang="en-US" sz="1800" baseline="0" dirty="0">
              <a:latin typeface="Times New Roman" pitchFamily="18" charset="0"/>
            </a:endParaRPr>
          </a:p>
        </p:txBody>
      </p:sp>
      <p:sp>
        <p:nvSpPr>
          <p:cNvPr id="11267" name="Rectangle 7"/>
          <p:cNvSpPr>
            <a:spLocks noChangeArrowheads="1"/>
          </p:cNvSpPr>
          <p:nvPr/>
        </p:nvSpPr>
        <p:spPr bwMode="auto">
          <a:xfrm>
            <a:off x="2438400" y="0"/>
            <a:ext cx="4343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aseline="0" dirty="0">
              <a:latin typeface="Palatino Linotype" pitchFamily="18" charset="0"/>
            </a:endParaRPr>
          </a:p>
          <a:p>
            <a:pPr algn="ctr"/>
            <a:r>
              <a:rPr lang="en-US" b="1" dirty="0" smtClean="0">
                <a:latin typeface="Times New Roman" pitchFamily="18" charset="0"/>
              </a:rPr>
              <a:t> LIBRARY DIRECTOR</a:t>
            </a:r>
            <a:endParaRPr lang="en-US" baseline="0" dirty="0">
              <a:latin typeface="Times New Roman" pitchFamily="18" charset="0"/>
            </a:endParaRPr>
          </a:p>
          <a:p>
            <a:pPr algn="ctr"/>
            <a:endParaRPr lang="en-US" sz="1200" baseline="0" dirty="0">
              <a:latin typeface="Times New Roman" pitchFamily="18" charset="0"/>
            </a:endParaRPr>
          </a:p>
          <a:p>
            <a:pPr algn="ctr"/>
            <a:r>
              <a:rPr lang="en-US" sz="2000" i="1" baseline="0" dirty="0">
                <a:latin typeface="Times New Roman" pitchFamily="18" charset="0"/>
              </a:rPr>
              <a:t>Experiences Profile</a:t>
            </a:r>
          </a:p>
          <a:p>
            <a:pPr algn="ctr"/>
            <a:endParaRPr lang="en-US" sz="1000" i="1" baseline="0" dirty="0">
              <a:latin typeface="Times New Roman" pitchFamily="18" charset="0"/>
            </a:endParaRPr>
          </a:p>
          <a:p>
            <a:pPr algn="ctr"/>
            <a:endParaRPr lang="en-US" sz="2000" i="1" baseline="0" dirty="0">
              <a:latin typeface="Times New Roman" pitchFamily="18" charset="0"/>
            </a:endParaRPr>
          </a:p>
          <a:p>
            <a:endParaRPr lang="en-US" sz="2000" baseline="0" dirty="0">
              <a:latin typeface="Palatino Linotype" pitchFamily="18" charset="0"/>
            </a:endParaRPr>
          </a:p>
          <a:p>
            <a:endParaRPr lang="en-US" baseline="0" dirty="0"/>
          </a:p>
        </p:txBody>
      </p:sp>
    </p:spTree>
    <p:extLst>
      <p:ext uri="{BB962C8B-B14F-4D97-AF65-F5344CB8AC3E}">
        <p14:creationId xmlns:p14="http://schemas.microsoft.com/office/powerpoint/2010/main" val="215008015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304800"/>
            <a:ext cx="8229600" cy="1143000"/>
          </a:xfrm>
          <a:noFill/>
        </p:spPr>
        <p:txBody>
          <a:bodyPr>
            <a:normAutofit/>
          </a:bodyPr>
          <a:lstStyle/>
          <a:p>
            <a:pPr eaLnBrk="1" hangingPunct="1"/>
            <a:r>
              <a:rPr lang="en-US" sz="3600" b="1" dirty="0">
                <a:latin typeface="Times New Roman" pitchFamily="18" charset="0"/>
              </a:rPr>
              <a:t> </a:t>
            </a:r>
            <a:r>
              <a:rPr lang="en-US" sz="3600" b="1" dirty="0" smtClean="0">
                <a:latin typeface="Times New Roman" pitchFamily="18" charset="0"/>
              </a:rPr>
              <a:t>COMPETENCIES</a:t>
            </a:r>
            <a:endParaRPr lang="en-US" dirty="0" smtClean="0">
              <a:latin typeface="Times New Roman" pitchFamily="18" charset="0"/>
            </a:endParaRPr>
          </a:p>
        </p:txBody>
      </p:sp>
      <p:sp>
        <p:nvSpPr>
          <p:cNvPr id="12291" name="Rectangle 5"/>
          <p:cNvSpPr>
            <a:spLocks noGrp="1" noChangeArrowheads="1"/>
          </p:cNvSpPr>
          <p:nvPr>
            <p:ph type="body" sz="half" idx="1"/>
          </p:nvPr>
        </p:nvSpPr>
        <p:spPr>
          <a:xfrm>
            <a:off x="457200" y="1752600"/>
            <a:ext cx="4191000" cy="4114800"/>
          </a:xfrm>
          <a:noFill/>
        </p:spPr>
        <p:txBody>
          <a:bodyPr/>
          <a:lstStyle/>
          <a:p>
            <a:pPr eaLnBrk="1" hangingPunct="1"/>
            <a:r>
              <a:rPr lang="en-US" sz="2400" dirty="0" smtClean="0">
                <a:latin typeface="Times New Roman" pitchFamily="18" charset="0"/>
              </a:rPr>
              <a:t>Reporting &amp; Report Reading</a:t>
            </a:r>
          </a:p>
          <a:p>
            <a:pPr eaLnBrk="1" hangingPunct="1"/>
            <a:r>
              <a:rPr lang="en-US" sz="2400" dirty="0" smtClean="0">
                <a:latin typeface="Times New Roman" pitchFamily="18" charset="0"/>
              </a:rPr>
              <a:t>Financial Reporting &amp; Data Recording</a:t>
            </a:r>
          </a:p>
          <a:p>
            <a:pPr eaLnBrk="1" hangingPunct="1"/>
            <a:r>
              <a:rPr lang="en-US" sz="2400" dirty="0" smtClean="0">
                <a:latin typeface="Times New Roman" pitchFamily="18" charset="0"/>
              </a:rPr>
              <a:t>Integrity &amp; Trust</a:t>
            </a:r>
          </a:p>
          <a:p>
            <a:pPr eaLnBrk="1" hangingPunct="1"/>
            <a:r>
              <a:rPr lang="en-US" sz="2400" dirty="0" smtClean="0">
                <a:latin typeface="Times New Roman" pitchFamily="18" charset="0"/>
              </a:rPr>
              <a:t>Cash Management</a:t>
            </a:r>
          </a:p>
          <a:p>
            <a:pPr eaLnBrk="1" hangingPunct="1"/>
            <a:r>
              <a:rPr lang="en-US" sz="2400" dirty="0" smtClean="0">
                <a:latin typeface="Times New Roman" pitchFamily="18" charset="0"/>
              </a:rPr>
              <a:t>Investment</a:t>
            </a:r>
          </a:p>
          <a:p>
            <a:pPr eaLnBrk="1" hangingPunct="1"/>
            <a:r>
              <a:rPr lang="en-US" sz="2400" dirty="0" smtClean="0">
                <a:latin typeface="Times New Roman" pitchFamily="18" charset="0"/>
              </a:rPr>
              <a:t>Leadership &amp; Influence</a:t>
            </a:r>
          </a:p>
          <a:p>
            <a:pPr eaLnBrk="1" hangingPunct="1"/>
            <a:r>
              <a:rPr lang="en-US" sz="2400" dirty="0" smtClean="0">
                <a:latin typeface="Times New Roman" pitchFamily="18" charset="0"/>
              </a:rPr>
              <a:t>Fund Accounting</a:t>
            </a:r>
          </a:p>
          <a:p>
            <a:pPr eaLnBrk="1" hangingPunct="1"/>
            <a:r>
              <a:rPr lang="en-US" sz="2400" dirty="0" smtClean="0">
                <a:latin typeface="Times New Roman" pitchFamily="18" charset="0"/>
              </a:rPr>
              <a:t>Internal Control</a:t>
            </a:r>
            <a:endParaRPr lang="en-US" sz="2800" dirty="0" smtClean="0">
              <a:latin typeface="Times New Roman" pitchFamily="18" charset="0"/>
            </a:endParaRPr>
          </a:p>
        </p:txBody>
      </p:sp>
      <p:sp>
        <p:nvSpPr>
          <p:cNvPr id="12292" name="Rectangle 6"/>
          <p:cNvSpPr>
            <a:spLocks noChangeArrowheads="1"/>
          </p:cNvSpPr>
          <p:nvPr/>
        </p:nvSpPr>
        <p:spPr bwMode="auto">
          <a:xfrm>
            <a:off x="4648200" y="1752600"/>
            <a:ext cx="449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baseline="0" dirty="0">
                <a:latin typeface="Times New Roman" pitchFamily="18" charset="0"/>
              </a:rPr>
              <a:t>Management Accounting</a:t>
            </a:r>
          </a:p>
          <a:p>
            <a:pPr marL="342900" indent="-342900" eaLnBrk="1" hangingPunct="1">
              <a:spcBef>
                <a:spcPct val="20000"/>
              </a:spcBef>
              <a:buFontTx/>
              <a:buChar char="•"/>
            </a:pPr>
            <a:r>
              <a:rPr lang="en-US" baseline="0" dirty="0">
                <a:latin typeface="Times New Roman" pitchFamily="18" charset="0"/>
              </a:rPr>
              <a:t>Assertiveness &amp; Confidence</a:t>
            </a:r>
          </a:p>
          <a:p>
            <a:pPr marL="342900" indent="-342900" eaLnBrk="1" hangingPunct="1">
              <a:spcBef>
                <a:spcPct val="20000"/>
              </a:spcBef>
              <a:buFontTx/>
              <a:buChar char="•"/>
            </a:pPr>
            <a:r>
              <a:rPr lang="en-US" baseline="0" dirty="0">
                <a:latin typeface="Times New Roman" pitchFamily="18" charset="0"/>
              </a:rPr>
              <a:t>Resource Planning</a:t>
            </a:r>
          </a:p>
          <a:p>
            <a:pPr marL="342900" indent="-342900" eaLnBrk="1" hangingPunct="1">
              <a:spcBef>
                <a:spcPct val="20000"/>
              </a:spcBef>
              <a:buFontTx/>
              <a:buChar char="•"/>
            </a:pPr>
            <a:r>
              <a:rPr lang="en-US" baseline="0" dirty="0">
                <a:latin typeface="Times New Roman" pitchFamily="18" charset="0"/>
              </a:rPr>
              <a:t>HR Systems &amp; Policies</a:t>
            </a:r>
          </a:p>
          <a:p>
            <a:pPr marL="342900" indent="-342900" eaLnBrk="1" hangingPunct="1">
              <a:spcBef>
                <a:spcPct val="20000"/>
              </a:spcBef>
              <a:buFontTx/>
              <a:buChar char="•"/>
            </a:pPr>
            <a:r>
              <a:rPr lang="en-US" baseline="0" dirty="0">
                <a:latin typeface="Times New Roman" pitchFamily="18" charset="0"/>
              </a:rPr>
              <a:t>Regulatory Compliance</a:t>
            </a:r>
          </a:p>
          <a:p>
            <a:pPr marL="342900" indent="-342900" eaLnBrk="1" hangingPunct="1">
              <a:spcBef>
                <a:spcPct val="20000"/>
              </a:spcBef>
              <a:buFontTx/>
              <a:buChar char="•"/>
            </a:pPr>
            <a:r>
              <a:rPr lang="en-US" baseline="0" dirty="0">
                <a:latin typeface="Times New Roman" pitchFamily="18" charset="0"/>
              </a:rPr>
              <a:t>Technical Competence</a:t>
            </a:r>
          </a:p>
          <a:p>
            <a:pPr marL="342900" indent="-342900" eaLnBrk="1" hangingPunct="1">
              <a:spcBef>
                <a:spcPct val="20000"/>
              </a:spcBef>
              <a:buFontTx/>
              <a:buChar char="•"/>
            </a:pPr>
            <a:r>
              <a:rPr lang="en-US" baseline="0" dirty="0">
                <a:latin typeface="Times New Roman" pitchFamily="18" charset="0"/>
              </a:rPr>
              <a:t>Industry Knowledge</a:t>
            </a:r>
          </a:p>
          <a:p>
            <a:pPr marL="342900" indent="-342900" eaLnBrk="1" hangingPunct="1">
              <a:spcBef>
                <a:spcPct val="20000"/>
              </a:spcBef>
              <a:buFontTx/>
              <a:buChar char="•"/>
            </a:pPr>
            <a:r>
              <a:rPr lang="en-US" baseline="0" dirty="0">
                <a:latin typeface="Times New Roman" pitchFamily="18" charset="0"/>
              </a:rPr>
              <a:t>Travel &amp; Procurement</a:t>
            </a:r>
            <a:endParaRPr lang="en-US" sz="2800" baseline="0" dirty="0">
              <a:latin typeface="Times New Roman" pitchFamily="18" charset="0"/>
            </a:endParaRPr>
          </a:p>
        </p:txBody>
      </p:sp>
    </p:spTree>
    <p:extLst>
      <p:ext uri="{BB962C8B-B14F-4D97-AF65-F5344CB8AC3E}">
        <p14:creationId xmlns:p14="http://schemas.microsoft.com/office/powerpoint/2010/main" val="403640812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76200"/>
            <a:ext cx="7772400" cy="1143000"/>
          </a:xfrm>
          <a:noFill/>
        </p:spPr>
        <p:txBody>
          <a:bodyPr/>
          <a:lstStyle/>
          <a:p>
            <a:pPr eaLnBrk="1" hangingPunct="1"/>
            <a:r>
              <a:rPr lang="en-US" sz="3200" b="1" dirty="0" smtClean="0">
                <a:latin typeface="Times New Roman" pitchFamily="18" charset="0"/>
              </a:rPr>
              <a:t> LIBRARY DEVELOPMENT TOOLBOX</a:t>
            </a:r>
            <a:endParaRPr lang="en-US" dirty="0" smtClean="0">
              <a:latin typeface="Times New Roman" pitchFamily="18" charset="0"/>
            </a:endParaRPr>
          </a:p>
        </p:txBody>
      </p:sp>
      <p:sp>
        <p:nvSpPr>
          <p:cNvPr id="19459" name="Rectangle 5"/>
          <p:cNvSpPr>
            <a:spLocks noGrp="1" noChangeArrowheads="1"/>
          </p:cNvSpPr>
          <p:nvPr>
            <p:ph type="body" sz="half" idx="1"/>
          </p:nvPr>
        </p:nvSpPr>
        <p:spPr>
          <a:xfrm>
            <a:off x="304800" y="1066800"/>
            <a:ext cx="4495800" cy="4114800"/>
          </a:xfrm>
          <a:noFill/>
        </p:spPr>
        <p:txBody>
          <a:bodyPr>
            <a:normAutofit fontScale="92500" lnSpcReduction="10000"/>
          </a:bodyPr>
          <a:lstStyle/>
          <a:p>
            <a:pPr eaLnBrk="1" hangingPunct="1">
              <a:lnSpc>
                <a:spcPct val="90000"/>
              </a:lnSpc>
              <a:buFontTx/>
              <a:buNone/>
            </a:pPr>
            <a:r>
              <a:rPr lang="en-US" sz="2400" b="1" dirty="0" smtClean="0">
                <a:latin typeface="Times New Roman" pitchFamily="18" charset="0"/>
              </a:rPr>
              <a:t>On The Job:</a:t>
            </a:r>
            <a:endParaRPr lang="en-US" sz="2400" dirty="0" smtClean="0">
              <a:latin typeface="Times New Roman" pitchFamily="18" charset="0"/>
            </a:endParaRPr>
          </a:p>
          <a:p>
            <a:pPr eaLnBrk="1" hangingPunct="1">
              <a:lnSpc>
                <a:spcPct val="90000"/>
              </a:lnSpc>
              <a:buFontTx/>
              <a:buNone/>
            </a:pPr>
            <a:r>
              <a:rPr lang="en-US" sz="2400" dirty="0" smtClean="0">
                <a:latin typeface="Times New Roman" pitchFamily="18" charset="0"/>
              </a:rPr>
              <a:t>	• Job Enrichment</a:t>
            </a:r>
          </a:p>
          <a:p>
            <a:pPr eaLnBrk="1" hangingPunct="1">
              <a:lnSpc>
                <a:spcPct val="90000"/>
              </a:lnSpc>
              <a:buFontTx/>
              <a:buNone/>
            </a:pPr>
            <a:r>
              <a:rPr lang="en-US" sz="2400" dirty="0" smtClean="0">
                <a:latin typeface="Times New Roman" pitchFamily="18" charset="0"/>
              </a:rPr>
              <a:t>	• Special Projects</a:t>
            </a:r>
          </a:p>
          <a:p>
            <a:pPr eaLnBrk="1" hangingPunct="1">
              <a:lnSpc>
                <a:spcPct val="90000"/>
              </a:lnSpc>
              <a:buFontTx/>
              <a:buNone/>
            </a:pPr>
            <a:r>
              <a:rPr lang="en-US" sz="2400" dirty="0" smtClean="0">
                <a:latin typeface="Times New Roman" pitchFamily="18" charset="0"/>
              </a:rPr>
              <a:t>	• Committee Assignments</a:t>
            </a:r>
          </a:p>
          <a:p>
            <a:pPr eaLnBrk="1" hangingPunct="1">
              <a:lnSpc>
                <a:spcPct val="90000"/>
              </a:lnSpc>
              <a:buFontTx/>
              <a:buNone/>
            </a:pPr>
            <a:r>
              <a:rPr lang="en-US" sz="2400" dirty="0" smtClean="0">
                <a:latin typeface="Times New Roman" pitchFamily="18" charset="0"/>
              </a:rPr>
              <a:t>	• Task Force Participation</a:t>
            </a:r>
            <a:r>
              <a:rPr lang="en-US" sz="2000" dirty="0" smtClean="0">
                <a:latin typeface="Times New Roman" pitchFamily="18" charset="0"/>
              </a:rPr>
              <a:t> </a:t>
            </a:r>
            <a:endParaRPr lang="en-US" sz="2400" dirty="0" smtClean="0">
              <a:latin typeface="Times New Roman" pitchFamily="18" charset="0"/>
            </a:endParaRPr>
          </a:p>
          <a:p>
            <a:pPr eaLnBrk="1" hangingPunct="1">
              <a:lnSpc>
                <a:spcPct val="90000"/>
              </a:lnSpc>
              <a:buFontTx/>
              <a:buNone/>
            </a:pPr>
            <a:r>
              <a:rPr lang="en-US" sz="2400" dirty="0" smtClean="0">
                <a:latin typeface="Times New Roman" pitchFamily="18" charset="0"/>
              </a:rPr>
              <a:t>	• Lead Person Responsibilities</a:t>
            </a:r>
          </a:p>
          <a:p>
            <a:pPr eaLnBrk="1" hangingPunct="1">
              <a:lnSpc>
                <a:spcPct val="90000"/>
              </a:lnSpc>
              <a:buFontTx/>
              <a:buNone/>
            </a:pPr>
            <a:r>
              <a:rPr lang="en-US" sz="2400" dirty="0" smtClean="0">
                <a:latin typeface="Times New Roman" pitchFamily="18" charset="0"/>
              </a:rPr>
              <a:t>	• Giving Presentations</a:t>
            </a:r>
          </a:p>
          <a:p>
            <a:pPr eaLnBrk="1" hangingPunct="1">
              <a:lnSpc>
                <a:spcPct val="90000"/>
              </a:lnSpc>
              <a:buFontTx/>
              <a:buNone/>
            </a:pPr>
            <a:r>
              <a:rPr lang="en-US" sz="2400" dirty="0" smtClean="0">
                <a:latin typeface="Times New Roman" pitchFamily="18" charset="0"/>
              </a:rPr>
              <a:t>	• Preparing Proposals/Grants</a:t>
            </a:r>
          </a:p>
          <a:p>
            <a:pPr eaLnBrk="1" hangingPunct="1">
              <a:lnSpc>
                <a:spcPct val="90000"/>
              </a:lnSpc>
              <a:buFontTx/>
              <a:buNone/>
            </a:pPr>
            <a:r>
              <a:rPr lang="en-US" sz="2400" dirty="0" smtClean="0">
                <a:latin typeface="Times New Roman" pitchFamily="18" charset="0"/>
              </a:rPr>
              <a:t>	• Installing A New System/Updates</a:t>
            </a:r>
          </a:p>
          <a:p>
            <a:pPr eaLnBrk="1" hangingPunct="1">
              <a:lnSpc>
                <a:spcPct val="90000"/>
              </a:lnSpc>
              <a:buFontTx/>
              <a:buNone/>
            </a:pPr>
            <a:r>
              <a:rPr lang="en-US" sz="2400" dirty="0" smtClean="0">
                <a:latin typeface="Times New Roman" pitchFamily="18" charset="0"/>
              </a:rPr>
              <a:t>	• Leading A New Program </a:t>
            </a:r>
          </a:p>
          <a:p>
            <a:pPr eaLnBrk="1" hangingPunct="1">
              <a:lnSpc>
                <a:spcPct val="90000"/>
              </a:lnSpc>
              <a:buFontTx/>
              <a:buNone/>
            </a:pPr>
            <a:r>
              <a:rPr lang="en-US" sz="2400" dirty="0" smtClean="0">
                <a:latin typeface="Times New Roman" pitchFamily="18" charset="0"/>
              </a:rPr>
              <a:t>	• Temporary Job Assignments</a:t>
            </a:r>
          </a:p>
          <a:p>
            <a:pPr eaLnBrk="1" hangingPunct="1">
              <a:lnSpc>
                <a:spcPct val="90000"/>
              </a:lnSpc>
              <a:buFontTx/>
              <a:buNone/>
            </a:pPr>
            <a:r>
              <a:rPr lang="en-US" sz="2400" dirty="0" smtClean="0">
                <a:latin typeface="Times New Roman" pitchFamily="18" charset="0"/>
              </a:rPr>
              <a:t>	• Full Job Change</a:t>
            </a:r>
          </a:p>
        </p:txBody>
      </p:sp>
      <p:sp>
        <p:nvSpPr>
          <p:cNvPr id="19460" name="Rectangle 6"/>
          <p:cNvSpPr>
            <a:spLocks noChangeArrowheads="1"/>
          </p:cNvSpPr>
          <p:nvPr/>
        </p:nvSpPr>
        <p:spPr bwMode="auto">
          <a:xfrm>
            <a:off x="4953000" y="1066800"/>
            <a:ext cx="434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b="1" baseline="0" dirty="0">
                <a:latin typeface="Times New Roman" pitchFamily="18" charset="0"/>
              </a:rPr>
              <a:t>Learning From Others</a:t>
            </a:r>
            <a:endParaRPr lang="en-US" baseline="0" dirty="0">
              <a:latin typeface="Times New Roman" pitchFamily="18" charset="0"/>
            </a:endParaRPr>
          </a:p>
          <a:p>
            <a:pPr marL="342900" indent="-342900" eaLnBrk="1" hangingPunct="1">
              <a:spcBef>
                <a:spcPct val="20000"/>
              </a:spcBef>
            </a:pPr>
            <a:r>
              <a:rPr lang="en-US" baseline="0" dirty="0">
                <a:latin typeface="Times New Roman" pitchFamily="18" charset="0"/>
              </a:rPr>
              <a:t>	• Working With a Mentor</a:t>
            </a:r>
          </a:p>
          <a:p>
            <a:pPr marL="342900" indent="-342900" eaLnBrk="1" hangingPunct="1">
              <a:spcBef>
                <a:spcPct val="20000"/>
              </a:spcBef>
            </a:pPr>
            <a:r>
              <a:rPr lang="en-US" baseline="0" dirty="0">
                <a:latin typeface="Times New Roman" pitchFamily="18" charset="0"/>
              </a:rPr>
              <a:t>	• Teaming with an </a:t>
            </a:r>
            <a:r>
              <a:rPr lang="en-US" baseline="0" dirty="0" smtClean="0">
                <a:latin typeface="Times New Roman" pitchFamily="18" charset="0"/>
              </a:rPr>
              <a:t>Expert - MLS</a:t>
            </a:r>
            <a:endParaRPr lang="en-US" baseline="0" dirty="0">
              <a:latin typeface="Times New Roman" pitchFamily="18" charset="0"/>
            </a:endParaRPr>
          </a:p>
          <a:p>
            <a:pPr marL="342900" indent="-342900" eaLnBrk="1" hangingPunct="1">
              <a:spcBef>
                <a:spcPct val="20000"/>
              </a:spcBef>
            </a:pPr>
            <a:r>
              <a:rPr lang="en-US" baseline="0" dirty="0">
                <a:latin typeface="Times New Roman" pitchFamily="18" charset="0"/>
              </a:rPr>
              <a:t>	• 360 Feedback</a:t>
            </a:r>
          </a:p>
          <a:p>
            <a:pPr marL="342900" indent="-342900" eaLnBrk="1" hangingPunct="1">
              <a:spcBef>
                <a:spcPct val="20000"/>
              </a:spcBef>
            </a:pPr>
            <a:r>
              <a:rPr lang="en-US" baseline="0" dirty="0">
                <a:latin typeface="Times New Roman" pitchFamily="18" charset="0"/>
              </a:rPr>
              <a:t>	• Focused Interviews</a:t>
            </a:r>
          </a:p>
          <a:p>
            <a:pPr marL="342900" indent="-342900" eaLnBrk="1" hangingPunct="1">
              <a:spcBef>
                <a:spcPct val="20000"/>
              </a:spcBef>
            </a:pPr>
            <a:endParaRPr lang="en-US" baseline="0" dirty="0">
              <a:latin typeface="Times New Roman" pitchFamily="18" charset="0"/>
            </a:endParaRPr>
          </a:p>
          <a:p>
            <a:pPr marL="342900" indent="-342900" eaLnBrk="1" hangingPunct="1">
              <a:spcBef>
                <a:spcPct val="20000"/>
              </a:spcBef>
            </a:pPr>
            <a:r>
              <a:rPr lang="en-US" b="1" baseline="0" dirty="0">
                <a:latin typeface="Times New Roman" pitchFamily="18" charset="0"/>
              </a:rPr>
              <a:t>Training &amp; Education</a:t>
            </a:r>
            <a:endParaRPr lang="en-US" baseline="0" dirty="0">
              <a:latin typeface="Times New Roman" pitchFamily="18" charset="0"/>
            </a:endParaRPr>
          </a:p>
          <a:p>
            <a:pPr marL="342900" indent="-342900" eaLnBrk="1" hangingPunct="1">
              <a:spcBef>
                <a:spcPct val="20000"/>
              </a:spcBef>
            </a:pPr>
            <a:r>
              <a:rPr lang="en-US" baseline="0" dirty="0">
                <a:latin typeface="Times New Roman" pitchFamily="18" charset="0"/>
              </a:rPr>
              <a:t>	• Seminars &amp; Conferences</a:t>
            </a:r>
          </a:p>
          <a:p>
            <a:pPr marL="342900" indent="-342900" eaLnBrk="1" hangingPunct="1">
              <a:spcBef>
                <a:spcPct val="20000"/>
              </a:spcBef>
            </a:pPr>
            <a:r>
              <a:rPr lang="en-US" baseline="0" dirty="0">
                <a:latin typeface="Times New Roman" pitchFamily="18" charset="0"/>
              </a:rPr>
              <a:t>	• Continuing Education</a:t>
            </a:r>
          </a:p>
          <a:p>
            <a:pPr marL="342900" indent="-342900" eaLnBrk="1" hangingPunct="1">
              <a:spcBef>
                <a:spcPct val="20000"/>
              </a:spcBef>
            </a:pPr>
            <a:r>
              <a:rPr lang="en-US" baseline="0" dirty="0">
                <a:latin typeface="Times New Roman" pitchFamily="18" charset="0"/>
              </a:rPr>
              <a:t>	• E Learning</a:t>
            </a:r>
          </a:p>
          <a:p>
            <a:pPr marL="342900" indent="-342900" eaLnBrk="1" hangingPunct="1">
              <a:spcBef>
                <a:spcPct val="20000"/>
              </a:spcBef>
            </a:pPr>
            <a:r>
              <a:rPr lang="en-US" baseline="0" dirty="0">
                <a:latin typeface="Times New Roman" pitchFamily="18" charset="0"/>
              </a:rPr>
              <a:t>	• Cross Training</a:t>
            </a:r>
          </a:p>
        </p:txBody>
      </p:sp>
    </p:spTree>
    <p:extLst>
      <p:ext uri="{BB962C8B-B14F-4D97-AF65-F5344CB8AC3E}">
        <p14:creationId xmlns:p14="http://schemas.microsoft.com/office/powerpoint/2010/main" val="12635961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69950" y="252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aseline="0" dirty="0"/>
          </a:p>
        </p:txBody>
      </p:sp>
      <p:sp>
        <p:nvSpPr>
          <p:cNvPr id="18435" name="Rectangle 9"/>
          <p:cNvSpPr>
            <a:spLocks noChangeArrowheads="1"/>
          </p:cNvSpPr>
          <p:nvPr/>
        </p:nvSpPr>
        <p:spPr bwMode="auto">
          <a:xfrm>
            <a:off x="990600" y="685800"/>
            <a:ext cx="7691438"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baseline="0" dirty="0" smtClean="0">
                <a:latin typeface="Times New Roman" pitchFamily="18" charset="0"/>
              </a:rPr>
              <a:t>Highest to Lowest </a:t>
            </a:r>
            <a:r>
              <a:rPr lang="en-US" sz="2000" b="1" baseline="0" dirty="0">
                <a:latin typeface="Times New Roman" pitchFamily="18" charset="0"/>
              </a:rPr>
              <a:t>Return…</a:t>
            </a:r>
          </a:p>
          <a:p>
            <a:endParaRPr lang="en-US" sz="1000" b="1" baseline="0" dirty="0">
              <a:latin typeface="Times New Roman" pitchFamily="18" charset="0"/>
            </a:endParaRPr>
          </a:p>
          <a:p>
            <a:r>
              <a:rPr lang="en-US" sz="1200" baseline="0" dirty="0"/>
              <a:t>       </a:t>
            </a:r>
            <a:r>
              <a:rPr lang="en-US" sz="1500" baseline="0" dirty="0">
                <a:sym typeface="Wingdings" pitchFamily="2" charset="2"/>
              </a:rPr>
              <a:t></a:t>
            </a:r>
            <a:r>
              <a:rPr lang="en-US" sz="1500" baseline="0" dirty="0"/>
              <a:t> </a:t>
            </a:r>
            <a:r>
              <a:rPr lang="en-US" sz="1500" baseline="0" dirty="0">
                <a:latin typeface="Times New Roman" pitchFamily="18" charset="0"/>
              </a:rPr>
              <a:t>Full Job Change Focused On Development Needs</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Job Restructuring Based On Development Needs</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Mini </a:t>
            </a:r>
            <a:r>
              <a:rPr lang="en-US" sz="1500" dirty="0" smtClean="0">
                <a:latin typeface="Times New Roman" pitchFamily="18" charset="0"/>
              </a:rPr>
              <a:t>Library Budget</a:t>
            </a:r>
            <a:r>
              <a:rPr lang="en-US" sz="1500" baseline="0" dirty="0" smtClean="0">
                <a:latin typeface="Times New Roman" pitchFamily="18" charset="0"/>
              </a:rPr>
              <a:t> </a:t>
            </a:r>
            <a:r>
              <a:rPr lang="en-US" sz="1500" baseline="0" dirty="0">
                <a:latin typeface="Times New Roman" pitchFamily="18" charset="0"/>
              </a:rPr>
              <a:t>Assignments</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Cross </a:t>
            </a:r>
            <a:r>
              <a:rPr lang="en-US" sz="1500" dirty="0" smtClean="0">
                <a:latin typeface="Times New Roman" pitchFamily="18" charset="0"/>
              </a:rPr>
              <a:t>Library</a:t>
            </a:r>
            <a:r>
              <a:rPr lang="en-US" sz="1500" baseline="0" dirty="0" smtClean="0">
                <a:latin typeface="Times New Roman" pitchFamily="18" charset="0"/>
              </a:rPr>
              <a:t> </a:t>
            </a:r>
            <a:r>
              <a:rPr lang="en-US" sz="1500" baseline="0" dirty="0">
                <a:latin typeface="Times New Roman" pitchFamily="18" charset="0"/>
              </a:rPr>
              <a:t>Project </a:t>
            </a:r>
            <a:r>
              <a:rPr lang="en-US" sz="1500" dirty="0" smtClean="0">
                <a:latin typeface="Times New Roman" pitchFamily="18" charset="0"/>
              </a:rPr>
              <a:t>Shadowing or Assignment</a:t>
            </a:r>
            <a:endParaRPr lang="en-US" sz="1500" baseline="0" dirty="0">
              <a:latin typeface="Times New Roman" pitchFamily="18" charset="0"/>
            </a:endParaRP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Focused Coaching &amp; Counseling</a:t>
            </a:r>
          </a:p>
          <a:p>
            <a:endParaRPr lang="en-US" sz="1100" baseline="0" dirty="0">
              <a:latin typeface="Times New Roman" pitchFamily="18" charset="0"/>
            </a:endParaRPr>
          </a:p>
          <a:p>
            <a:r>
              <a:rPr lang="en-US" sz="1500" baseline="0" dirty="0">
                <a:latin typeface="Times New Roman" pitchFamily="18" charset="0"/>
              </a:rPr>
              <a:t>                                       </a:t>
            </a:r>
            <a:r>
              <a:rPr lang="en-US" sz="1500" baseline="0" dirty="0" smtClean="0">
                <a:latin typeface="Times New Roman" pitchFamily="18" charset="0"/>
              </a:rPr>
              <a:t>    </a:t>
            </a:r>
            <a:r>
              <a:rPr lang="en-US" sz="1500" baseline="0" dirty="0" smtClean="0">
                <a:latin typeface="Times New Roman" pitchFamily="18" charset="0"/>
                <a:sym typeface="Wingdings" pitchFamily="2" charset="2"/>
              </a:rPr>
              <a:t></a:t>
            </a:r>
            <a:r>
              <a:rPr lang="en-US" sz="1500" baseline="0" dirty="0" smtClean="0">
                <a:latin typeface="Times New Roman" pitchFamily="18" charset="0"/>
              </a:rPr>
              <a:t> </a:t>
            </a:r>
            <a:endParaRPr lang="en-US" sz="1500" baseline="0" dirty="0">
              <a:latin typeface="Times New Roman" pitchFamily="18" charset="0"/>
            </a:endParaRP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a:t>
            </a:r>
          </a:p>
          <a:p>
            <a:endParaRPr lang="en-US" sz="1100" baseline="0" dirty="0">
              <a:latin typeface="Times New Roman" pitchFamily="18" charset="0"/>
            </a:endParaRPr>
          </a:p>
          <a:p>
            <a:r>
              <a:rPr lang="en-US" sz="1500" baseline="0" dirty="0">
                <a:latin typeface="Times New Roman" pitchFamily="18" charset="0"/>
              </a:rPr>
              <a:t>                                                       </a:t>
            </a:r>
            <a:r>
              <a:rPr lang="en-US" sz="1500" baseline="0" dirty="0" smtClean="0">
                <a:latin typeface="Times New Roman" pitchFamily="18" charset="0"/>
              </a:rPr>
              <a:t> </a:t>
            </a:r>
            <a:r>
              <a:rPr lang="en-US" sz="1500" baseline="0" dirty="0" smtClean="0">
                <a:latin typeface="Times New Roman" pitchFamily="18" charset="0"/>
                <a:sym typeface="Wingdings" pitchFamily="2" charset="2"/>
              </a:rPr>
              <a:t></a:t>
            </a:r>
            <a:endParaRPr lang="en-US" sz="1500" baseline="0" dirty="0">
              <a:latin typeface="Times New Roman" pitchFamily="18" charset="0"/>
            </a:endParaRP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Formalized Education Programs</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Full 360 Degree Feedback and Evaluation</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Motivated Self Development</a:t>
            </a:r>
          </a:p>
          <a:p>
            <a:endParaRPr lang="en-US" sz="1100" baseline="0" dirty="0">
              <a:latin typeface="Times New Roman" pitchFamily="18" charset="0"/>
            </a:endParaRPr>
          </a:p>
          <a:p>
            <a:r>
              <a:rPr lang="en-US" sz="1500" baseline="0" dirty="0">
                <a:latin typeface="Times New Roman" pitchFamily="18" charset="0"/>
              </a:rPr>
              <a:t>                                                                                     </a:t>
            </a:r>
            <a:r>
              <a:rPr lang="en-US" sz="1500" baseline="0" dirty="0">
                <a:latin typeface="Times New Roman" pitchFamily="18" charset="0"/>
                <a:sym typeface="Wingdings" pitchFamily="2" charset="2"/>
              </a:rPr>
              <a:t></a:t>
            </a:r>
            <a:r>
              <a:rPr lang="en-US" sz="1500" baseline="0" dirty="0">
                <a:latin typeface="Times New Roman" pitchFamily="18" charset="0"/>
              </a:rPr>
              <a:t> Seminars and Conferences</a:t>
            </a:r>
          </a:p>
          <a:p>
            <a:r>
              <a:rPr lang="en-US" sz="1200" i="1" baseline="0" dirty="0"/>
              <a:t>	   			                             </a:t>
            </a:r>
            <a:r>
              <a:rPr lang="en-US" sz="2000" b="1" baseline="0" dirty="0">
                <a:latin typeface="Times New Roman" pitchFamily="18" charset="0"/>
              </a:rPr>
              <a:t>… Lowest Return</a:t>
            </a:r>
            <a:r>
              <a:rPr lang="en-US" b="1" baseline="0" dirty="0">
                <a:latin typeface="Times New Roman" pitchFamily="18" charset="0"/>
              </a:rPr>
              <a:t>	</a:t>
            </a:r>
            <a:r>
              <a:rPr lang="en-US" i="1" baseline="0" dirty="0">
                <a:latin typeface="Times New Roman" pitchFamily="18" charset="0"/>
              </a:rPr>
              <a:t>	</a:t>
            </a:r>
          </a:p>
          <a:p>
            <a:endParaRPr lang="en-US" dirty="0"/>
          </a:p>
        </p:txBody>
      </p:sp>
      <p:sp>
        <p:nvSpPr>
          <p:cNvPr id="18437" name="Rectangle 14"/>
          <p:cNvSpPr>
            <a:spLocks noChangeArrowheads="1"/>
          </p:cNvSpPr>
          <p:nvPr/>
        </p:nvSpPr>
        <p:spPr bwMode="auto">
          <a:xfrm rot="19150714" flipH="1">
            <a:off x="2746375" y="912813"/>
            <a:ext cx="225425" cy="5259387"/>
          </a:xfrm>
          <a:prstGeom prst="rect">
            <a:avLst/>
          </a:prstGeom>
          <a:solidFill>
            <a:srgbClr val="4463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chemeClr val="bg2"/>
              </a:solidFill>
            </a:endParaRPr>
          </a:p>
        </p:txBody>
      </p:sp>
      <p:sp>
        <p:nvSpPr>
          <p:cNvPr id="18438" name="AutoShape 15"/>
          <p:cNvSpPr>
            <a:spLocks noChangeArrowheads="1"/>
          </p:cNvSpPr>
          <p:nvPr/>
        </p:nvSpPr>
        <p:spPr bwMode="auto">
          <a:xfrm rot="8824450">
            <a:off x="4348163" y="5410200"/>
            <a:ext cx="533400" cy="457200"/>
          </a:xfrm>
          <a:prstGeom prst="triangle">
            <a:avLst>
              <a:gd name="adj" fmla="val 28917"/>
            </a:avLst>
          </a:prstGeom>
          <a:solidFill>
            <a:srgbClr val="4463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0172832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Workforce Forecasting</a:t>
            </a:r>
          </a:p>
        </p:txBody>
      </p:sp>
      <p:sp>
        <p:nvSpPr>
          <p:cNvPr id="7171" name="Rectangle 3"/>
          <p:cNvSpPr>
            <a:spLocks noGrp="1" noChangeArrowheads="1"/>
          </p:cNvSpPr>
          <p:nvPr>
            <p:ph type="body" sz="half" idx="1"/>
          </p:nvPr>
        </p:nvSpPr>
        <p:spPr>
          <a:xfrm>
            <a:off x="457200" y="1600200"/>
            <a:ext cx="8686800" cy="4525963"/>
          </a:xfrm>
        </p:spPr>
        <p:txBody>
          <a:bodyPr/>
          <a:lstStyle/>
          <a:p>
            <a:pPr marL="228600" indent="-228600" eaLnBrk="1" hangingPunct="1"/>
            <a:r>
              <a:rPr lang="en-US" sz="2000" dirty="0" smtClean="0">
                <a:latin typeface="Tahoma" pitchFamily="48" charset="0"/>
              </a:rPr>
              <a:t>Conduct a long and short term workforce forecasting plan to identify the workforce needs.</a:t>
            </a:r>
          </a:p>
          <a:p>
            <a:pPr marL="228600" indent="-228600" eaLnBrk="1" hangingPunct="1"/>
            <a:r>
              <a:rPr lang="en-US" sz="2000" dirty="0" smtClean="0">
                <a:latin typeface="Tahoma" pitchFamily="48" charset="0"/>
              </a:rPr>
              <a:t>Conduct a study to determine the environmental changes, trends expected in 2, 5, 10 years</a:t>
            </a:r>
          </a:p>
          <a:p>
            <a:pPr marL="228600" indent="-228600" eaLnBrk="1" hangingPunct="1"/>
            <a:r>
              <a:rPr lang="en-US" sz="2000" dirty="0" smtClean="0">
                <a:latin typeface="Tahoma" pitchFamily="48" charset="0"/>
              </a:rPr>
              <a:t>Create a workforce plan spanning 2, 5, 10 years out</a:t>
            </a:r>
          </a:p>
          <a:p>
            <a:pPr marL="228600" indent="-228600" eaLnBrk="1" hangingPunct="1"/>
            <a:r>
              <a:rPr lang="en-US" sz="2000" dirty="0" smtClean="0">
                <a:latin typeface="Tahoma" pitchFamily="48" charset="0"/>
              </a:rPr>
              <a:t>Define the critical replacement positions, potential for recruitment - internally and externally</a:t>
            </a:r>
          </a:p>
          <a:p>
            <a:pPr marL="228600" indent="-228600" eaLnBrk="1" hangingPunct="1"/>
            <a:r>
              <a:rPr lang="en-US" sz="2000" dirty="0" smtClean="0">
                <a:latin typeface="Tahoma" pitchFamily="48" charset="0"/>
              </a:rPr>
              <a:t>Define career development needs for positions involved</a:t>
            </a:r>
          </a:p>
        </p:txBody>
      </p:sp>
      <p:pic>
        <p:nvPicPr>
          <p:cNvPr id="7172" name="Picture 4" descr="image00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400800" y="4953000"/>
            <a:ext cx="2514600" cy="1568450"/>
          </a:xfrm>
        </p:spPr>
      </p:pic>
    </p:spTree>
    <p:extLst>
      <p:ext uri="{BB962C8B-B14F-4D97-AF65-F5344CB8AC3E}">
        <p14:creationId xmlns:p14="http://schemas.microsoft.com/office/powerpoint/2010/main" val="4135650392"/>
      </p:ext>
    </p:extLst>
  </p:cSld>
  <p:clrMapOvr>
    <a:masterClrMapping/>
  </p:clrMapOvr>
  <p:transition xmlns:p14="http://schemas.microsoft.com/office/powerpoint/2010/main" spd="med">
    <p:wipe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Tree>
    <p:extLst>
      <p:ext uri="{BB962C8B-B14F-4D97-AF65-F5344CB8AC3E}">
        <p14:creationId xmlns:p14="http://schemas.microsoft.com/office/powerpoint/2010/main" val="2079532421"/>
      </p:ext>
    </p:extLst>
  </p:cSld>
  <p:clrMapOvr>
    <a:masterClrMapping/>
  </p:clrMapOvr>
  <p:transition xmlns:p14="http://schemas.microsoft.com/office/powerpoint/2010/mai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t>Succession Planning Process </a:t>
            </a:r>
          </a:p>
        </p:txBody>
      </p:sp>
      <p:sp>
        <p:nvSpPr>
          <p:cNvPr id="22531" name="Rectangle 3"/>
          <p:cNvSpPr>
            <a:spLocks noGrp="1" noChangeArrowheads="1"/>
          </p:cNvSpPr>
          <p:nvPr>
            <p:ph type="body" idx="1"/>
          </p:nvPr>
        </p:nvSpPr>
        <p:spPr/>
        <p:txBody>
          <a:bodyPr/>
          <a:lstStyle/>
          <a:p>
            <a:pPr lvl="1" eaLnBrk="1" hangingPunct="1"/>
            <a:r>
              <a:rPr lang="en-US" dirty="0" smtClean="0"/>
              <a:t>To create a system for succession planning that meets the needs of the organization and provides career growth opportunities for individuals based on their readiness, talent, and skills.</a:t>
            </a:r>
          </a:p>
          <a:p>
            <a:pPr lvl="1" eaLnBrk="1" hangingPunct="1"/>
            <a:r>
              <a:rPr lang="en-US" dirty="0" smtClean="0"/>
              <a:t>To identify key leadership competency behaviors, skills, and knowledge needed to prepare high potentials for future key leadership roles. </a:t>
            </a:r>
          </a:p>
        </p:txBody>
      </p:sp>
    </p:spTree>
    <p:extLst>
      <p:ext uri="{BB962C8B-B14F-4D97-AF65-F5344CB8AC3E}">
        <p14:creationId xmlns:p14="http://schemas.microsoft.com/office/powerpoint/2010/main" val="417976878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Workshop Objectives</a:t>
            </a:r>
          </a:p>
        </p:txBody>
      </p:sp>
      <p:sp>
        <p:nvSpPr>
          <p:cNvPr id="10243" name="Rectangle 3"/>
          <p:cNvSpPr>
            <a:spLocks noGrp="1" noChangeArrowheads="1"/>
          </p:cNvSpPr>
          <p:nvPr>
            <p:ph type="body" idx="1"/>
          </p:nvPr>
        </p:nvSpPr>
        <p:spPr/>
        <p:txBody>
          <a:bodyPr>
            <a:noAutofit/>
          </a:bodyPr>
          <a:lstStyle/>
          <a:p>
            <a:pPr eaLnBrk="1" hangingPunct="1">
              <a:lnSpc>
                <a:spcPct val="90000"/>
              </a:lnSpc>
            </a:pPr>
            <a:r>
              <a:rPr lang="en-US" sz="2000" b="1" dirty="0" smtClean="0"/>
              <a:t>To understand your role in succession planning .</a:t>
            </a:r>
          </a:p>
          <a:p>
            <a:pPr eaLnBrk="1" hangingPunct="1">
              <a:lnSpc>
                <a:spcPct val="90000"/>
              </a:lnSpc>
            </a:pPr>
            <a:endParaRPr lang="en-US" sz="2000" b="1" dirty="0" smtClean="0"/>
          </a:p>
          <a:p>
            <a:pPr eaLnBrk="1" hangingPunct="1">
              <a:lnSpc>
                <a:spcPct val="90000"/>
              </a:lnSpc>
            </a:pPr>
            <a:r>
              <a:rPr lang="en-US" sz="2000" b="1" dirty="0" smtClean="0"/>
              <a:t>To clarify the importance of a Library Succession Planning System </a:t>
            </a:r>
          </a:p>
          <a:p>
            <a:pPr marL="0" indent="0" eaLnBrk="1" hangingPunct="1">
              <a:lnSpc>
                <a:spcPct val="90000"/>
              </a:lnSpc>
              <a:buNone/>
            </a:pPr>
            <a:endParaRPr lang="en-US" sz="2000" b="1" dirty="0" smtClean="0"/>
          </a:p>
          <a:p>
            <a:pPr eaLnBrk="1" hangingPunct="1">
              <a:lnSpc>
                <a:spcPct val="90000"/>
              </a:lnSpc>
            </a:pPr>
            <a:r>
              <a:rPr lang="en-US" sz="2000" b="1" dirty="0" smtClean="0"/>
              <a:t>To share and exchange ideas, procedures and methods you currently use.</a:t>
            </a:r>
          </a:p>
          <a:p>
            <a:pPr eaLnBrk="1" hangingPunct="1">
              <a:lnSpc>
                <a:spcPct val="90000"/>
              </a:lnSpc>
            </a:pPr>
            <a:endParaRPr lang="en-US" sz="2000" b="1" dirty="0" smtClean="0"/>
          </a:p>
          <a:p>
            <a:pPr eaLnBrk="1" hangingPunct="1">
              <a:lnSpc>
                <a:spcPct val="90000"/>
              </a:lnSpc>
            </a:pPr>
            <a:r>
              <a:rPr lang="en-US" sz="2000" b="1" dirty="0" smtClean="0"/>
              <a:t>To identify and analyze critical positions requiring backups on a temporary or permanent basis</a:t>
            </a:r>
          </a:p>
          <a:p>
            <a:pPr eaLnBrk="1" hangingPunct="1">
              <a:lnSpc>
                <a:spcPct val="90000"/>
              </a:lnSpc>
            </a:pPr>
            <a:endParaRPr lang="en-US" sz="2000" b="1" dirty="0" smtClean="0"/>
          </a:p>
          <a:p>
            <a:pPr eaLnBrk="1" hangingPunct="1">
              <a:lnSpc>
                <a:spcPct val="90000"/>
              </a:lnSpc>
            </a:pPr>
            <a:r>
              <a:rPr lang="en-US" sz="2000" b="1" dirty="0" smtClean="0"/>
              <a:t>To identify the best methods for performance appraisals and then use them in the succession planning model.</a:t>
            </a:r>
          </a:p>
          <a:p>
            <a:pPr marL="0" indent="0" eaLnBrk="1" hangingPunct="1">
              <a:lnSpc>
                <a:spcPct val="90000"/>
              </a:lnSpc>
              <a:buNone/>
            </a:pPr>
            <a:endParaRPr lang="en-US" sz="2000" b="1" dirty="0" smtClean="0"/>
          </a:p>
          <a:p>
            <a:pPr eaLnBrk="1" hangingPunct="1">
              <a:lnSpc>
                <a:spcPct val="90000"/>
              </a:lnSpc>
            </a:pPr>
            <a:r>
              <a:rPr lang="en-US" sz="2000" b="1" dirty="0" smtClean="0"/>
              <a:t>To examine methods of grooming high-potential employees for advancement by narrowing developmental gaps between present performance and future potential</a:t>
            </a:r>
          </a:p>
        </p:txBody>
      </p:sp>
    </p:spTree>
    <p:extLst>
      <p:ext uri="{BB962C8B-B14F-4D97-AF65-F5344CB8AC3E}">
        <p14:creationId xmlns:p14="http://schemas.microsoft.com/office/powerpoint/2010/main" val="7007912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smtClean="0"/>
              <a:t>The Appraisal Process &amp; Review</a:t>
            </a:r>
          </a:p>
        </p:txBody>
      </p:sp>
      <p:sp>
        <p:nvSpPr>
          <p:cNvPr id="20483" name="Rectangle 3"/>
          <p:cNvSpPr>
            <a:spLocks noGrp="1" noChangeArrowheads="1"/>
          </p:cNvSpPr>
          <p:nvPr>
            <p:ph type="body" idx="1"/>
          </p:nvPr>
        </p:nvSpPr>
        <p:spPr/>
        <p:txBody>
          <a:bodyPr/>
          <a:lstStyle/>
          <a:p>
            <a:r>
              <a:rPr lang="en-US" dirty="0" smtClean="0"/>
              <a:t>Conduct Annual Performance Reviews</a:t>
            </a:r>
          </a:p>
          <a:p>
            <a:r>
              <a:rPr lang="en-US" dirty="0" smtClean="0"/>
              <a:t>Utilize Monthly &amp; Quarterly Performance Reports</a:t>
            </a:r>
          </a:p>
          <a:p>
            <a:endParaRPr lang="en-US" dirty="0" smtClean="0"/>
          </a:p>
          <a:p>
            <a:r>
              <a:rPr lang="en-US" dirty="0" smtClean="0"/>
              <a:t>Report development progress and make necessary adjustments to the plan</a:t>
            </a:r>
          </a:p>
          <a:p>
            <a:r>
              <a:rPr lang="en-US" dirty="0" smtClean="0"/>
              <a:t>Orchestrate moves for the next six months</a:t>
            </a:r>
          </a:p>
        </p:txBody>
      </p:sp>
    </p:spTree>
    <p:extLst>
      <p:ext uri="{BB962C8B-B14F-4D97-AF65-F5344CB8AC3E}">
        <p14:creationId xmlns:p14="http://schemas.microsoft.com/office/powerpoint/2010/main" val="182762223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Five Questions to Ask?</a:t>
            </a:r>
          </a:p>
        </p:txBody>
      </p:sp>
      <p:sp>
        <p:nvSpPr>
          <p:cNvPr id="21507" name="Rectangle 3"/>
          <p:cNvSpPr>
            <a:spLocks noGrp="1" noChangeArrowheads="1"/>
          </p:cNvSpPr>
          <p:nvPr>
            <p:ph type="body" idx="1"/>
          </p:nvPr>
        </p:nvSpPr>
        <p:spPr/>
        <p:txBody>
          <a:bodyPr/>
          <a:lstStyle/>
          <a:p>
            <a:pPr eaLnBrk="1" hangingPunct="1"/>
            <a:r>
              <a:rPr lang="en-US" dirty="0" smtClean="0"/>
              <a:t>Who’s in the leadership  pipeline?</a:t>
            </a:r>
          </a:p>
          <a:p>
            <a:pPr eaLnBrk="1" hangingPunct="1"/>
            <a:r>
              <a:rPr lang="en-US" dirty="0" smtClean="0"/>
              <a:t>What are the most pressing developmental needs?</a:t>
            </a:r>
          </a:p>
          <a:p>
            <a:pPr eaLnBrk="1" hangingPunct="1"/>
            <a:r>
              <a:rPr lang="en-US" dirty="0" smtClean="0"/>
              <a:t>How are these needs being met?</a:t>
            </a:r>
          </a:p>
          <a:p>
            <a:pPr eaLnBrk="1" hangingPunct="1"/>
            <a:r>
              <a:rPr lang="en-US" dirty="0" smtClean="0"/>
              <a:t>What is the impact?</a:t>
            </a:r>
          </a:p>
          <a:p>
            <a:pPr eaLnBrk="1" hangingPunct="1"/>
            <a:r>
              <a:rPr lang="en-US" dirty="0" smtClean="0"/>
              <a:t>How are the efforts to build the leadership pipeline being evaluated?</a:t>
            </a:r>
          </a:p>
        </p:txBody>
      </p:sp>
    </p:spTree>
    <p:extLst>
      <p:ext uri="{BB962C8B-B14F-4D97-AF65-F5344CB8AC3E}">
        <p14:creationId xmlns:p14="http://schemas.microsoft.com/office/powerpoint/2010/main" val="3603789127"/>
      </p:ext>
    </p:extLst>
  </p:cSld>
  <p:clrMapOvr>
    <a:masterClrMapping/>
  </p:clrMapOvr>
  <p:transition xmlns:p14="http://schemas.microsoft.com/office/powerpoint/2010/mai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dirty="0" smtClean="0"/>
              <a:t>Integrated Approach to                         Building the Leadership Pipeline</a:t>
            </a:r>
          </a:p>
        </p:txBody>
      </p:sp>
      <p:pic>
        <p:nvPicPr>
          <p:cNvPr id="16387" name="Picture 3" descr="Pipeline"/>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3811588"/>
            <a:ext cx="100107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4"/>
          <p:cNvSpPr>
            <a:spLocks noChangeShapeType="1"/>
          </p:cNvSpPr>
          <p:nvPr/>
        </p:nvSpPr>
        <p:spPr bwMode="auto">
          <a:xfrm flipV="1">
            <a:off x="1079500" y="3494088"/>
            <a:ext cx="0" cy="115093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9" name="Line 5"/>
          <p:cNvSpPr>
            <a:spLocks noChangeShapeType="1"/>
          </p:cNvSpPr>
          <p:nvPr/>
        </p:nvSpPr>
        <p:spPr bwMode="auto">
          <a:xfrm flipV="1">
            <a:off x="1922463" y="3484563"/>
            <a:ext cx="0" cy="14509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0" name="Line 6"/>
          <p:cNvSpPr>
            <a:spLocks noChangeShapeType="1"/>
          </p:cNvSpPr>
          <p:nvPr/>
        </p:nvSpPr>
        <p:spPr bwMode="auto">
          <a:xfrm flipV="1">
            <a:off x="2808288" y="3489325"/>
            <a:ext cx="0" cy="11652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1" name="Line 7"/>
          <p:cNvSpPr>
            <a:spLocks noChangeShapeType="1"/>
          </p:cNvSpPr>
          <p:nvPr/>
        </p:nvSpPr>
        <p:spPr bwMode="auto">
          <a:xfrm flipV="1">
            <a:off x="3675063" y="3475038"/>
            <a:ext cx="0" cy="13509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2" name="Line 8"/>
          <p:cNvSpPr>
            <a:spLocks noChangeShapeType="1"/>
          </p:cNvSpPr>
          <p:nvPr/>
        </p:nvSpPr>
        <p:spPr bwMode="auto">
          <a:xfrm flipV="1">
            <a:off x="4608513" y="3475038"/>
            <a:ext cx="0" cy="12700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3" name="Line 9"/>
          <p:cNvSpPr>
            <a:spLocks noChangeShapeType="1"/>
          </p:cNvSpPr>
          <p:nvPr/>
        </p:nvSpPr>
        <p:spPr bwMode="auto">
          <a:xfrm flipV="1">
            <a:off x="5503863" y="3475038"/>
            <a:ext cx="0" cy="15938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4" name="Line 10"/>
          <p:cNvSpPr>
            <a:spLocks noChangeShapeType="1"/>
          </p:cNvSpPr>
          <p:nvPr/>
        </p:nvSpPr>
        <p:spPr bwMode="auto">
          <a:xfrm flipV="1">
            <a:off x="6351588" y="3475038"/>
            <a:ext cx="9525" cy="111283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95" name="Line 11"/>
          <p:cNvSpPr>
            <a:spLocks noChangeShapeType="1"/>
          </p:cNvSpPr>
          <p:nvPr/>
        </p:nvSpPr>
        <p:spPr bwMode="auto">
          <a:xfrm flipV="1">
            <a:off x="7151688" y="3489325"/>
            <a:ext cx="19050" cy="14176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6396" name="Group 12"/>
          <p:cNvGrpSpPr>
            <a:grpSpLocks/>
          </p:cNvGrpSpPr>
          <p:nvPr/>
        </p:nvGrpSpPr>
        <p:grpSpPr bwMode="auto">
          <a:xfrm>
            <a:off x="793750" y="2587625"/>
            <a:ext cx="7869238" cy="684213"/>
            <a:chOff x="500" y="1593"/>
            <a:chExt cx="4957" cy="431"/>
          </a:xfrm>
        </p:grpSpPr>
        <p:sp>
          <p:nvSpPr>
            <p:cNvPr id="16398" name="Text Box 13"/>
            <p:cNvSpPr txBox="1">
              <a:spLocks noChangeArrowheads="1"/>
            </p:cNvSpPr>
            <p:nvPr/>
          </p:nvSpPr>
          <p:spPr bwMode="auto">
            <a:xfrm rot="-2044036">
              <a:off x="500" y="1593"/>
              <a:ext cx="1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Workforce &amp; Succession Planning</a:t>
              </a:r>
            </a:p>
          </p:txBody>
        </p:sp>
        <p:sp>
          <p:nvSpPr>
            <p:cNvPr id="16399" name="Text Box 14"/>
            <p:cNvSpPr txBox="1">
              <a:spLocks noChangeArrowheads="1"/>
            </p:cNvSpPr>
            <p:nvPr/>
          </p:nvSpPr>
          <p:spPr bwMode="auto">
            <a:xfrm rot="-2044036">
              <a:off x="1043" y="1624"/>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Competency Model</a:t>
              </a:r>
            </a:p>
          </p:txBody>
        </p:sp>
        <p:sp>
          <p:nvSpPr>
            <p:cNvPr id="16400" name="Text Box 15"/>
            <p:cNvSpPr txBox="1">
              <a:spLocks noChangeArrowheads="1"/>
            </p:cNvSpPr>
            <p:nvPr/>
          </p:nvSpPr>
          <p:spPr bwMode="auto">
            <a:xfrm rot="-2044036">
              <a:off x="1603" y="1624"/>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Recruitment, Selection, Hiring</a:t>
              </a:r>
            </a:p>
          </p:txBody>
        </p:sp>
        <p:sp>
          <p:nvSpPr>
            <p:cNvPr id="16401" name="Text Box 16"/>
            <p:cNvSpPr txBox="1">
              <a:spLocks noChangeArrowheads="1"/>
            </p:cNvSpPr>
            <p:nvPr/>
          </p:nvSpPr>
          <p:spPr bwMode="auto">
            <a:xfrm rot="-2044036">
              <a:off x="2151" y="1626"/>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Training &amp; Development</a:t>
              </a:r>
            </a:p>
          </p:txBody>
        </p:sp>
        <p:sp>
          <p:nvSpPr>
            <p:cNvPr id="16402" name="Text Box 17"/>
            <p:cNvSpPr txBox="1">
              <a:spLocks noChangeArrowheads="1"/>
            </p:cNvSpPr>
            <p:nvPr/>
          </p:nvSpPr>
          <p:spPr bwMode="auto">
            <a:xfrm rot="-2044036">
              <a:off x="2741" y="1622"/>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Promotion &amp; Career Mobility</a:t>
              </a:r>
            </a:p>
          </p:txBody>
        </p:sp>
        <p:sp>
          <p:nvSpPr>
            <p:cNvPr id="16403" name="Text Box 18"/>
            <p:cNvSpPr txBox="1">
              <a:spLocks noChangeArrowheads="1"/>
            </p:cNvSpPr>
            <p:nvPr/>
          </p:nvSpPr>
          <p:spPr bwMode="auto">
            <a:xfrm rot="-2044036">
              <a:off x="3293" y="1606"/>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Retention</a:t>
              </a:r>
            </a:p>
          </p:txBody>
        </p:sp>
        <p:sp>
          <p:nvSpPr>
            <p:cNvPr id="16404" name="Text Box 19"/>
            <p:cNvSpPr txBox="1">
              <a:spLocks noChangeArrowheads="1"/>
            </p:cNvSpPr>
            <p:nvPr/>
          </p:nvSpPr>
          <p:spPr bwMode="auto">
            <a:xfrm rot="-2123019">
              <a:off x="3825" y="1616"/>
              <a:ext cx="15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Knowledge Management</a:t>
              </a:r>
            </a:p>
          </p:txBody>
        </p:sp>
        <p:sp>
          <p:nvSpPr>
            <p:cNvPr id="16405" name="Text Box 20"/>
            <p:cNvSpPr txBox="1">
              <a:spLocks noChangeArrowheads="1"/>
            </p:cNvSpPr>
            <p:nvPr/>
          </p:nvSpPr>
          <p:spPr bwMode="auto">
            <a:xfrm rot="-2162002">
              <a:off x="4414" y="1736"/>
              <a:ext cx="10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r>
                <a:rPr lang="en-US" sz="1200" b="1" dirty="0"/>
                <a:t>Compensation</a:t>
              </a:r>
            </a:p>
            <a:p>
              <a:endParaRPr lang="en-US" sz="1200" b="1" dirty="0"/>
            </a:p>
          </p:txBody>
        </p:sp>
      </p:grpSp>
      <p:sp>
        <p:nvSpPr>
          <p:cNvPr id="16397" name="Text Box 21"/>
          <p:cNvSpPr txBox="1">
            <a:spLocks noChangeArrowheads="1"/>
          </p:cNvSpPr>
          <p:nvPr/>
        </p:nvSpPr>
        <p:spPr bwMode="auto">
          <a:xfrm>
            <a:off x="3124200" y="556260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eaLnBrk="1" hangingPunct="1">
              <a:spcBef>
                <a:spcPct val="50000"/>
              </a:spcBef>
            </a:pPr>
            <a:r>
              <a:rPr lang="en-US" sz="1400" b="1" dirty="0"/>
              <a:t>Program Evaluation</a:t>
            </a:r>
          </a:p>
        </p:txBody>
      </p:sp>
    </p:spTree>
    <p:extLst>
      <p:ext uri="{BB962C8B-B14F-4D97-AF65-F5344CB8AC3E}">
        <p14:creationId xmlns:p14="http://schemas.microsoft.com/office/powerpoint/2010/main" val="160512305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04800" y="2362200"/>
            <a:ext cx="8229600" cy="3886200"/>
          </a:xfrm>
        </p:spPr>
        <p:txBody>
          <a:bodyPr>
            <a:normAutofit/>
          </a:bodyPr>
          <a:lstStyle/>
          <a:p>
            <a:pPr eaLnBrk="1" hangingPunct="1"/>
            <a:r>
              <a:rPr lang="en-US" sz="2000" b="1" dirty="0" smtClean="0"/>
              <a:t>As a Library Director, it’s your role to ensure: </a:t>
            </a:r>
          </a:p>
          <a:p>
            <a:pPr lvl="2" eaLnBrk="1" hangingPunct="1"/>
            <a:r>
              <a:rPr lang="en-US" sz="2000" b="1" dirty="0" smtClean="0"/>
              <a:t>Identify key replacement needs and the high-potential people and critical positions to include in the succession plan</a:t>
            </a:r>
          </a:p>
          <a:p>
            <a:pPr lvl="2" eaLnBrk="1" hangingPunct="1"/>
            <a:endParaRPr lang="en-US" sz="2000" b="1" dirty="0" smtClean="0"/>
          </a:p>
          <a:p>
            <a:pPr lvl="2" eaLnBrk="1" hangingPunct="1"/>
            <a:r>
              <a:rPr lang="en-US" sz="2000" b="1" dirty="0" smtClean="0"/>
              <a:t>Clarify present and future work activities and work results</a:t>
            </a:r>
          </a:p>
          <a:p>
            <a:pPr lvl="2" eaLnBrk="1" hangingPunct="1"/>
            <a:endParaRPr lang="en-US" sz="2000" b="1" dirty="0" smtClean="0"/>
          </a:p>
          <a:p>
            <a:pPr lvl="2" eaLnBrk="1" hangingPunct="1"/>
            <a:r>
              <a:rPr lang="en-US" sz="2000" b="1" dirty="0" smtClean="0"/>
              <a:t>Compare present individual performance and future individual potential</a:t>
            </a:r>
          </a:p>
          <a:p>
            <a:pPr lvl="2" eaLnBrk="1" hangingPunct="1"/>
            <a:endParaRPr lang="en-US" sz="2000" b="1" dirty="0" smtClean="0"/>
          </a:p>
          <a:p>
            <a:pPr lvl="2" eaLnBrk="1" hangingPunct="1"/>
            <a:r>
              <a:rPr lang="en-US" sz="2000" b="1" dirty="0" smtClean="0"/>
              <a:t>Establish individual-development plans (IDPs) to prepare replacements and to develop high-potential workers</a:t>
            </a:r>
          </a:p>
        </p:txBody>
      </p:sp>
      <p:pic>
        <p:nvPicPr>
          <p:cNvPr id="12291"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1463675" cy="2209800"/>
          </a:xfrm>
        </p:spPr>
      </p:pic>
      <p:sp>
        <p:nvSpPr>
          <p:cNvPr id="12292" name="Text Box 4"/>
          <p:cNvSpPr txBox="1">
            <a:spLocks noChangeArrowheads="1"/>
          </p:cNvSpPr>
          <p:nvPr/>
        </p:nvSpPr>
        <p:spPr bwMode="auto">
          <a:xfrm>
            <a:off x="2362200" y="609600"/>
            <a:ext cx="609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pPr algn="ctr">
              <a:spcBef>
                <a:spcPct val="50000"/>
              </a:spcBef>
            </a:pPr>
            <a:r>
              <a:rPr lang="en-US" sz="4400" b="1" dirty="0"/>
              <a:t>Your Role In Succession Planning</a:t>
            </a:r>
            <a:endParaRPr lang="en-US" sz="3200" b="1" dirty="0"/>
          </a:p>
        </p:txBody>
      </p:sp>
    </p:spTree>
    <p:extLst>
      <p:ext uri="{BB962C8B-B14F-4D97-AF65-F5344CB8AC3E}">
        <p14:creationId xmlns:p14="http://schemas.microsoft.com/office/powerpoint/2010/main" val="3987552828"/>
      </p:ext>
    </p:extLst>
  </p:cSld>
  <p:clrMapOvr>
    <a:masterClrMapping/>
  </p:clrMapOvr>
  <p:transition xmlns:p14="http://schemas.microsoft.com/office/powerpoint/2010/mai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Gain Buy In On All Levels</a:t>
            </a:r>
          </a:p>
        </p:txBody>
      </p:sp>
      <p:sp>
        <p:nvSpPr>
          <p:cNvPr id="11267" name="Rectangle 3"/>
          <p:cNvSpPr>
            <a:spLocks noGrp="1" noChangeArrowheads="1"/>
          </p:cNvSpPr>
          <p:nvPr>
            <p:ph type="body" idx="1"/>
          </p:nvPr>
        </p:nvSpPr>
        <p:spPr>
          <a:xfrm>
            <a:off x="609600" y="1447800"/>
            <a:ext cx="8229600" cy="4678363"/>
          </a:xfrm>
        </p:spPr>
        <p:txBody>
          <a:bodyPr/>
          <a:lstStyle/>
          <a:p>
            <a:pPr eaLnBrk="1" hangingPunct="1"/>
            <a:r>
              <a:rPr lang="en-US" sz="2400" dirty="0" smtClean="0"/>
              <a:t>Gain buy in from </a:t>
            </a:r>
            <a:r>
              <a:rPr lang="en-US" sz="2400" dirty="0"/>
              <a:t> </a:t>
            </a:r>
            <a:r>
              <a:rPr lang="en-US" sz="2400" dirty="0" smtClean="0"/>
              <a:t>your staff.</a:t>
            </a:r>
          </a:p>
          <a:p>
            <a:pPr eaLnBrk="1" hangingPunct="1"/>
            <a:r>
              <a:rPr lang="en-US" sz="2400" dirty="0" smtClean="0"/>
              <a:t>Form committees to ensure the planning, implementation and follow-up is successful … Utilize outside organizations , such as:</a:t>
            </a:r>
          </a:p>
          <a:p>
            <a:pPr lvl="1" eaLnBrk="1" hangingPunct="1"/>
            <a:r>
              <a:rPr lang="en-US" sz="2000" dirty="0" smtClean="0">
                <a:latin typeface="Tahoma" pitchFamily="48" charset="0"/>
              </a:rPr>
              <a:t>Board Members and Trustees</a:t>
            </a:r>
          </a:p>
          <a:p>
            <a:pPr lvl="1" eaLnBrk="1" hangingPunct="1"/>
            <a:r>
              <a:rPr lang="en-US" sz="2000" dirty="0" smtClean="0">
                <a:latin typeface="Tahoma" pitchFamily="48" charset="0"/>
              </a:rPr>
              <a:t>Town HR Team and Individual Responsibilities</a:t>
            </a:r>
          </a:p>
          <a:p>
            <a:pPr lvl="1" eaLnBrk="1" hangingPunct="1"/>
            <a:r>
              <a:rPr lang="en-US" sz="2000" dirty="0" smtClean="0">
                <a:latin typeface="Tahoma" pitchFamily="48" charset="0"/>
              </a:rPr>
              <a:t>Library Friends </a:t>
            </a:r>
          </a:p>
          <a:p>
            <a:pPr lvl="1" eaLnBrk="1" hangingPunct="1"/>
            <a:r>
              <a:rPr lang="en-US" sz="2000" dirty="0" smtClean="0">
                <a:latin typeface="Tahoma" pitchFamily="48" charset="0"/>
              </a:rPr>
              <a:t>Area Businesses and Community Organizations</a:t>
            </a:r>
          </a:p>
        </p:txBody>
      </p:sp>
    </p:spTree>
    <p:extLst>
      <p:ext uri="{BB962C8B-B14F-4D97-AF65-F5344CB8AC3E}">
        <p14:creationId xmlns:p14="http://schemas.microsoft.com/office/powerpoint/2010/main" val="2273462604"/>
      </p:ext>
    </p:extLst>
  </p:cSld>
  <p:clrMapOvr>
    <a:masterClrMapping/>
  </p:clrMapOvr>
  <p:transition xmlns:p14="http://schemas.microsoft.com/office/powerpoint/2010/main">
    <p:wheel spokes="3"/>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smtClean="0"/>
              <a:t>Conclusions…</a:t>
            </a:r>
            <a:endParaRPr lang="en-US" dirty="0" smtClean="0"/>
          </a:p>
        </p:txBody>
      </p:sp>
      <p:sp>
        <p:nvSpPr>
          <p:cNvPr id="23555" name="Rectangle 3"/>
          <p:cNvSpPr>
            <a:spLocks noGrp="1" noChangeArrowheads="1"/>
          </p:cNvSpPr>
          <p:nvPr>
            <p:ph type="body" idx="1"/>
          </p:nvPr>
        </p:nvSpPr>
        <p:spPr>
          <a:xfrm>
            <a:off x="685800" y="1752600"/>
            <a:ext cx="7848600" cy="3810000"/>
          </a:xfrm>
        </p:spPr>
        <p:txBody>
          <a:bodyPr/>
          <a:lstStyle/>
          <a:p>
            <a:pPr eaLnBrk="1" hangingPunct="1">
              <a:lnSpc>
                <a:spcPct val="90000"/>
              </a:lnSpc>
              <a:buFontTx/>
              <a:buNone/>
            </a:pPr>
            <a:endParaRPr lang="en-US" sz="2800" dirty="0" smtClean="0"/>
          </a:p>
          <a:p>
            <a:pPr eaLnBrk="1" hangingPunct="1">
              <a:lnSpc>
                <a:spcPct val="90000"/>
              </a:lnSpc>
            </a:pPr>
            <a:r>
              <a:rPr lang="en-US" sz="2800" dirty="0" smtClean="0"/>
              <a:t>Talent management improves the skills and talents of  and increases the performance of your library staff</a:t>
            </a:r>
          </a:p>
          <a:p>
            <a:pPr eaLnBrk="1" hangingPunct="1">
              <a:lnSpc>
                <a:spcPct val="90000"/>
              </a:lnSpc>
            </a:pPr>
            <a:r>
              <a:rPr lang="en-US" sz="2800" dirty="0" smtClean="0"/>
              <a:t>Staff enjoy the feeling of personal growth and satisfaction that comes from the opportunity to develop their skills and better contribute to their team</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334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2310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So, What’s Next?</a:t>
            </a:r>
            <a:br>
              <a:rPr lang="en-US" dirty="0" smtClean="0"/>
            </a:br>
            <a:endParaRPr lang="en-US" dirty="0" smtClean="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Succession Planning Strategy</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 </a:t>
            </a:r>
          </a:p>
          <a:p>
            <a:r>
              <a:rPr lang="en-US" dirty="0" smtClean="0"/>
              <a:t>Why </a:t>
            </a:r>
            <a:r>
              <a:rPr lang="en-US" dirty="0"/>
              <a:t>You Need One - Library Economics and Employee </a:t>
            </a:r>
            <a:r>
              <a:rPr lang="en-US" dirty="0" smtClean="0"/>
              <a:t>Retention.  All the “what if’s” – Life Happens.</a:t>
            </a:r>
            <a:endParaRPr lang="en-US" dirty="0"/>
          </a:p>
          <a:p>
            <a:r>
              <a:rPr lang="en-US" dirty="0" smtClean="0"/>
              <a:t>Developing </a:t>
            </a:r>
            <a:r>
              <a:rPr lang="en-US" dirty="0"/>
              <a:t>the Plan - What Tools and Programs Are Needed</a:t>
            </a:r>
          </a:p>
          <a:p>
            <a:r>
              <a:rPr lang="en-US" dirty="0" smtClean="0"/>
              <a:t>How </a:t>
            </a:r>
            <a:r>
              <a:rPr lang="en-US" dirty="0"/>
              <a:t>To Identify Your Successor(s)</a:t>
            </a:r>
          </a:p>
          <a:p>
            <a:r>
              <a:rPr lang="en-US" dirty="0" smtClean="0"/>
              <a:t>How </a:t>
            </a:r>
            <a:r>
              <a:rPr lang="en-US" dirty="0"/>
              <a:t>To Mentor/Model Your Successor(s)</a:t>
            </a:r>
          </a:p>
          <a:p>
            <a:r>
              <a:rPr lang="en-US" dirty="0" smtClean="0"/>
              <a:t>Creating </a:t>
            </a:r>
            <a:r>
              <a:rPr lang="en-US" dirty="0"/>
              <a:t>An Environment That Everyone Enjoys Being A Member.</a:t>
            </a:r>
          </a:p>
          <a:p>
            <a:r>
              <a:rPr lang="en-US" dirty="0" smtClean="0"/>
              <a:t>When </a:t>
            </a:r>
            <a:r>
              <a:rPr lang="en-US" dirty="0"/>
              <a:t>Plans Go Bad - You Thought They'd Stay Forever </a:t>
            </a:r>
          </a:p>
        </p:txBody>
      </p:sp>
    </p:spTree>
    <p:extLst>
      <p:ext uri="{BB962C8B-B14F-4D97-AF65-F5344CB8AC3E}">
        <p14:creationId xmlns:p14="http://schemas.microsoft.com/office/powerpoint/2010/main" val="117947720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3600" b="1" dirty="0" smtClean="0"/>
              <a:t>Succession Planning and Management</a:t>
            </a:r>
          </a:p>
        </p:txBody>
      </p:sp>
      <p:sp>
        <p:nvSpPr>
          <p:cNvPr id="26627" name="Rectangle 3"/>
          <p:cNvSpPr>
            <a:spLocks noGrp="1" noChangeArrowheads="1"/>
          </p:cNvSpPr>
          <p:nvPr>
            <p:ph type="body" idx="1"/>
          </p:nvPr>
        </p:nvSpPr>
        <p:spPr/>
        <p:txBody>
          <a:bodyPr/>
          <a:lstStyle/>
          <a:p>
            <a:pPr eaLnBrk="1" hangingPunct="1">
              <a:lnSpc>
                <a:spcPct val="90000"/>
              </a:lnSpc>
            </a:pPr>
            <a:r>
              <a:rPr lang="en-US" sz="2800" dirty="0" smtClean="0"/>
              <a:t>A </a:t>
            </a:r>
            <a:r>
              <a:rPr lang="en-US" sz="2800" b="1" dirty="0" smtClean="0"/>
              <a:t>deliberate</a:t>
            </a:r>
            <a:r>
              <a:rPr lang="en-US" sz="2800" dirty="0" smtClean="0"/>
              <a:t> and </a:t>
            </a:r>
            <a:r>
              <a:rPr lang="en-US" sz="2800" b="1" dirty="0" smtClean="0"/>
              <a:t>systematic</a:t>
            </a:r>
            <a:r>
              <a:rPr lang="en-US" sz="2800" dirty="0" smtClean="0"/>
              <a:t> effort by an organization to:</a:t>
            </a:r>
          </a:p>
          <a:p>
            <a:pPr lvl="1" eaLnBrk="1" hangingPunct="1">
              <a:lnSpc>
                <a:spcPct val="90000"/>
              </a:lnSpc>
            </a:pPr>
            <a:r>
              <a:rPr lang="en-US" sz="2400" dirty="0" smtClean="0"/>
              <a:t>ensure leadership continuity in key positions</a:t>
            </a:r>
          </a:p>
          <a:p>
            <a:pPr lvl="1" eaLnBrk="1" hangingPunct="1">
              <a:lnSpc>
                <a:spcPct val="90000"/>
              </a:lnSpc>
            </a:pPr>
            <a:r>
              <a:rPr lang="en-US" sz="2400" dirty="0" smtClean="0"/>
              <a:t>retain and develop future intellectual and knowledge capital</a:t>
            </a:r>
          </a:p>
          <a:p>
            <a:pPr lvl="1" eaLnBrk="1" hangingPunct="1">
              <a:lnSpc>
                <a:spcPct val="90000"/>
              </a:lnSpc>
            </a:pPr>
            <a:r>
              <a:rPr lang="en-US" sz="2400" dirty="0" smtClean="0"/>
              <a:t>encourage individual advancement</a:t>
            </a:r>
          </a:p>
          <a:p>
            <a:pPr lvl="1" eaLnBrk="1" hangingPunct="1">
              <a:lnSpc>
                <a:spcPct val="90000"/>
              </a:lnSpc>
            </a:pPr>
            <a:r>
              <a:rPr lang="en-US" sz="2400" dirty="0" smtClean="0"/>
              <a:t>Succession Planning is managed to ensure success</a:t>
            </a:r>
          </a:p>
          <a:p>
            <a:pPr eaLnBrk="1" hangingPunct="1">
              <a:lnSpc>
                <a:spcPct val="90000"/>
              </a:lnSpc>
            </a:pPr>
            <a:r>
              <a:rPr lang="en-US" sz="2800" dirty="0" smtClean="0"/>
              <a:t>Should also address the needs for critical backups and individual development in </a:t>
            </a:r>
            <a:r>
              <a:rPr lang="en-US" sz="2800" u="sng" dirty="0" smtClean="0"/>
              <a:t>any</a:t>
            </a:r>
            <a:r>
              <a:rPr lang="en-US" sz="2800" dirty="0" smtClean="0"/>
              <a:t> job category</a:t>
            </a:r>
          </a:p>
          <a:p>
            <a:pPr eaLnBrk="1" hangingPunct="1">
              <a:lnSpc>
                <a:spcPct val="90000"/>
              </a:lnSpc>
            </a:pPr>
            <a:endParaRPr lang="en-US" sz="2800" dirty="0" smtClean="0"/>
          </a:p>
        </p:txBody>
      </p:sp>
    </p:spTree>
    <p:extLst>
      <p:ext uri="{BB962C8B-B14F-4D97-AF65-F5344CB8AC3E}">
        <p14:creationId xmlns:p14="http://schemas.microsoft.com/office/powerpoint/2010/main" val="125709262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sz="3600" b="1" dirty="0" smtClean="0"/>
              <a:t>Definition of Succession Planning</a:t>
            </a:r>
          </a:p>
        </p:txBody>
      </p:sp>
      <p:sp>
        <p:nvSpPr>
          <p:cNvPr id="25603" name="Rectangle 3"/>
          <p:cNvSpPr>
            <a:spLocks noGrp="1" noChangeArrowheads="1"/>
          </p:cNvSpPr>
          <p:nvPr>
            <p:ph type="body" idx="1"/>
          </p:nvPr>
        </p:nvSpPr>
        <p:spPr/>
        <p:txBody>
          <a:bodyPr/>
          <a:lstStyle/>
          <a:p>
            <a:pPr eaLnBrk="1" hangingPunct="1">
              <a:lnSpc>
                <a:spcPct val="90000"/>
              </a:lnSpc>
              <a:buFontTx/>
              <a:buNone/>
            </a:pPr>
            <a:r>
              <a:rPr lang="en-US" sz="2800" dirty="0" smtClean="0"/>
              <a:t>“Succession planning is a means of identifying critical management positions starting at manager and supervisor levels and extending up to the highest position in the organization.”</a:t>
            </a:r>
          </a:p>
          <a:p>
            <a:pPr algn="r" eaLnBrk="1" hangingPunct="1">
              <a:lnSpc>
                <a:spcPct val="90000"/>
              </a:lnSpc>
              <a:buFontTx/>
              <a:buNone/>
            </a:pPr>
            <a:r>
              <a:rPr lang="en-US" sz="2400" i="1" dirty="0" smtClean="0"/>
              <a:t>William J. </a:t>
            </a:r>
            <a:r>
              <a:rPr lang="en-US" sz="2400" i="1" dirty="0" err="1" smtClean="0"/>
              <a:t>Rothwell</a:t>
            </a:r>
            <a:endParaRPr lang="en-US" sz="2400" i="1" dirty="0" smtClean="0"/>
          </a:p>
          <a:p>
            <a:pPr algn="r" eaLnBrk="1" hangingPunct="1">
              <a:lnSpc>
                <a:spcPct val="90000"/>
              </a:lnSpc>
              <a:buFontTx/>
              <a:buNone/>
            </a:pPr>
            <a:r>
              <a:rPr lang="en-US" sz="2400" i="1" u="sng" dirty="0" smtClean="0"/>
              <a:t>Effective Succession Planning</a:t>
            </a:r>
            <a:r>
              <a:rPr lang="en-US" sz="2400" i="1" dirty="0" smtClean="0"/>
              <a:t>  (2001)</a:t>
            </a:r>
          </a:p>
          <a:p>
            <a:pPr lvl="1" eaLnBrk="1" hangingPunct="1">
              <a:lnSpc>
                <a:spcPct val="90000"/>
              </a:lnSpc>
              <a:buFontTx/>
              <a:buNone/>
            </a:pPr>
            <a:endParaRPr lang="en-US" sz="2400" i="1" dirty="0" smtClean="0"/>
          </a:p>
          <a:p>
            <a:pPr lvl="1" algn="ctr" eaLnBrk="1" hangingPunct="1">
              <a:lnSpc>
                <a:spcPct val="90000"/>
              </a:lnSpc>
              <a:buFontTx/>
              <a:buNone/>
            </a:pPr>
            <a:r>
              <a:rPr lang="en-US" sz="2400" i="1" dirty="0" smtClean="0"/>
              <a:t>Succession planning should not and must not stand alone.</a:t>
            </a:r>
          </a:p>
          <a:p>
            <a:pPr lvl="1" algn="ctr" eaLnBrk="1" hangingPunct="1">
              <a:lnSpc>
                <a:spcPct val="90000"/>
              </a:lnSpc>
              <a:buFontTx/>
              <a:buNone/>
            </a:pPr>
            <a:r>
              <a:rPr lang="en-US" sz="2400" i="1" dirty="0" smtClean="0"/>
              <a:t>It must be paired with succession management which creates a more dynamic environment.</a:t>
            </a:r>
          </a:p>
          <a:p>
            <a:pPr algn="r" eaLnBrk="1" hangingPunct="1">
              <a:lnSpc>
                <a:spcPct val="90000"/>
              </a:lnSpc>
              <a:buFontTx/>
              <a:buNone/>
            </a:pPr>
            <a:endParaRPr lang="en-US" sz="2800" dirty="0" smtClean="0"/>
          </a:p>
        </p:txBody>
      </p:sp>
    </p:spTree>
    <p:extLst>
      <p:ext uri="{BB962C8B-B14F-4D97-AF65-F5344CB8AC3E}">
        <p14:creationId xmlns:p14="http://schemas.microsoft.com/office/powerpoint/2010/main" val="367497757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sz="3600" dirty="0" smtClean="0"/>
              <a:t>Succession Planning</a:t>
            </a:r>
            <a:endParaRPr lang="en-US" dirty="0" smtClean="0"/>
          </a:p>
        </p:txBody>
      </p:sp>
      <p:sp>
        <p:nvSpPr>
          <p:cNvPr id="27651" name="Rectangle 3"/>
          <p:cNvSpPr>
            <a:spLocks noGrp="1" noChangeArrowheads="1"/>
          </p:cNvSpPr>
          <p:nvPr>
            <p:ph type="body" idx="1"/>
          </p:nvPr>
        </p:nvSpPr>
        <p:spPr>
          <a:xfrm>
            <a:off x="762000" y="1447800"/>
            <a:ext cx="7772400" cy="4114800"/>
          </a:xfrm>
        </p:spPr>
        <p:txBody>
          <a:bodyPr/>
          <a:lstStyle/>
          <a:p>
            <a:pPr eaLnBrk="1" hangingPunct="1"/>
            <a:r>
              <a:rPr lang="en-US" dirty="0" smtClean="0"/>
              <a:t>Does your library have an established succession plan?</a:t>
            </a:r>
          </a:p>
          <a:p>
            <a:pPr eaLnBrk="1" hangingPunct="1"/>
            <a:r>
              <a:rPr lang="en-US" dirty="0" smtClean="0"/>
              <a:t>Replacement versus Succession Planning</a:t>
            </a:r>
          </a:p>
          <a:p>
            <a:pPr eaLnBrk="1" hangingPunct="1"/>
            <a:r>
              <a:rPr lang="en-US" dirty="0" smtClean="0"/>
              <a:t>Do your current employees have the skills and experience need to fill critical positions?</a:t>
            </a:r>
          </a:p>
          <a:p>
            <a:pPr eaLnBrk="1" hangingPunct="1"/>
            <a:endParaRPr lang="en-US" dirty="0"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95800"/>
            <a:ext cx="2514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9949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Multiple Purpose….</a:t>
            </a:r>
          </a:p>
        </p:txBody>
      </p:sp>
      <p:sp>
        <p:nvSpPr>
          <p:cNvPr id="5123" name="Rectangle 3"/>
          <p:cNvSpPr>
            <a:spLocks noGrp="1" noChangeArrowheads="1"/>
          </p:cNvSpPr>
          <p:nvPr>
            <p:ph type="body" sz="half" idx="1"/>
          </p:nvPr>
        </p:nvSpPr>
        <p:spPr>
          <a:xfrm>
            <a:off x="533400" y="1524000"/>
            <a:ext cx="4038600" cy="4525963"/>
          </a:xfrm>
        </p:spPr>
        <p:txBody>
          <a:bodyPr/>
          <a:lstStyle/>
          <a:p>
            <a:pPr>
              <a:lnSpc>
                <a:spcPct val="90000"/>
              </a:lnSpc>
            </a:pPr>
            <a:r>
              <a:rPr lang="en-US" sz="2400" dirty="0"/>
              <a:t>Leanness of the organization</a:t>
            </a:r>
          </a:p>
          <a:p>
            <a:pPr eaLnBrk="1" hangingPunct="1">
              <a:lnSpc>
                <a:spcPct val="90000"/>
              </a:lnSpc>
            </a:pPr>
            <a:r>
              <a:rPr lang="en-US" sz="2400" dirty="0" smtClean="0"/>
              <a:t>Dwindling pool of candidates</a:t>
            </a:r>
          </a:p>
          <a:p>
            <a:pPr eaLnBrk="1" hangingPunct="1">
              <a:lnSpc>
                <a:spcPct val="90000"/>
              </a:lnSpc>
            </a:pPr>
            <a:r>
              <a:rPr lang="en-US" sz="2400" dirty="0" smtClean="0"/>
              <a:t>Lack of qualified internal candidates</a:t>
            </a:r>
          </a:p>
          <a:p>
            <a:pPr eaLnBrk="1" hangingPunct="1">
              <a:lnSpc>
                <a:spcPct val="90000"/>
              </a:lnSpc>
            </a:pPr>
            <a:r>
              <a:rPr lang="en-US" sz="2400" dirty="0" smtClean="0"/>
              <a:t>Increased demand and lack of incentives </a:t>
            </a:r>
          </a:p>
          <a:p>
            <a:pPr eaLnBrk="1" hangingPunct="1">
              <a:lnSpc>
                <a:spcPct val="90000"/>
              </a:lnSpc>
            </a:pPr>
            <a:r>
              <a:rPr lang="en-US" sz="2400" dirty="0" smtClean="0"/>
              <a:t>Lack of a Formal Leadership Development Process</a:t>
            </a:r>
          </a:p>
          <a:p>
            <a:pPr eaLnBrk="1" hangingPunct="1">
              <a:lnSpc>
                <a:spcPct val="90000"/>
              </a:lnSpc>
              <a:buFontTx/>
              <a:buNone/>
            </a:pPr>
            <a:endParaRPr lang="en-US" sz="2400" dirty="0" smtClean="0"/>
          </a:p>
        </p:txBody>
      </p:sp>
      <p:pic>
        <p:nvPicPr>
          <p:cNvPr id="5124" name="Picture 4" descr="j0149487"/>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5334000" y="1219200"/>
            <a:ext cx="3530600" cy="4525963"/>
          </a:xfrm>
        </p:spPr>
      </p:pic>
    </p:spTree>
    <p:extLst>
      <p:ext uri="{BB962C8B-B14F-4D97-AF65-F5344CB8AC3E}">
        <p14:creationId xmlns:p14="http://schemas.microsoft.com/office/powerpoint/2010/main" val="202559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Benefits</a:t>
            </a:r>
          </a:p>
        </p:txBody>
      </p:sp>
      <p:sp>
        <p:nvSpPr>
          <p:cNvPr id="5123" name="Rectangle 3"/>
          <p:cNvSpPr>
            <a:spLocks noGrp="1" noChangeArrowheads="1"/>
          </p:cNvSpPr>
          <p:nvPr>
            <p:ph type="body" sz="half" idx="1"/>
          </p:nvPr>
        </p:nvSpPr>
        <p:spPr>
          <a:xfrm>
            <a:off x="685800" y="1981200"/>
            <a:ext cx="5757863" cy="4114800"/>
          </a:xfrm>
        </p:spPr>
        <p:txBody>
          <a:bodyPr>
            <a:normAutofit lnSpcReduction="10000"/>
          </a:bodyPr>
          <a:lstStyle/>
          <a:p>
            <a:pPr marL="228600" indent="-228600" eaLnBrk="1" hangingPunct="1">
              <a:buFont typeface="Symbol" pitchFamily="48" charset="2"/>
              <a:buChar char="•"/>
            </a:pPr>
            <a:endParaRPr lang="en-US" sz="1300" dirty="0" smtClean="0"/>
          </a:p>
          <a:p>
            <a:pPr>
              <a:buFont typeface="Wingdings" pitchFamily="2" charset="2"/>
              <a:buChar char="Ø"/>
            </a:pPr>
            <a:r>
              <a:rPr lang="en-US" sz="2400" dirty="0" smtClean="0"/>
              <a:t>Leave a legacy behind as good employer</a:t>
            </a:r>
          </a:p>
          <a:p>
            <a:pPr>
              <a:buFont typeface="Wingdings" pitchFamily="2" charset="2"/>
              <a:buChar char="Ø"/>
            </a:pPr>
            <a:r>
              <a:rPr lang="en-US" sz="2400" dirty="0" smtClean="0"/>
              <a:t>Provide a Development Plan for Top Critical Positions</a:t>
            </a:r>
          </a:p>
          <a:p>
            <a:pPr>
              <a:buFont typeface="Wingdings" pitchFamily="2" charset="2"/>
              <a:buChar char="Ø"/>
            </a:pPr>
            <a:r>
              <a:rPr lang="en-US" sz="2400" dirty="0" smtClean="0"/>
              <a:t>Increased Leadership/Employee/Satisfaction</a:t>
            </a:r>
          </a:p>
          <a:p>
            <a:pPr>
              <a:buFont typeface="Wingdings" pitchFamily="2" charset="2"/>
              <a:buChar char="Ø"/>
            </a:pPr>
            <a:r>
              <a:rPr lang="en-US" sz="2400" dirty="0" smtClean="0"/>
              <a:t>Ability to measure leadership outcomes tied to the Strategic Library Plans for performance.</a:t>
            </a:r>
          </a:p>
          <a:p>
            <a:pPr>
              <a:buFont typeface="Wingdings" pitchFamily="2" charset="2"/>
              <a:buChar char="Ø"/>
            </a:pPr>
            <a:r>
              <a:rPr lang="en-US" sz="2400" dirty="0" smtClean="0"/>
              <a:t>Create a pool of high quality leaders to fill critical positions</a:t>
            </a:r>
          </a:p>
          <a:p>
            <a:pPr eaLnBrk="1" hangingPunct="1">
              <a:buFont typeface="Wingdings" pitchFamily="2" charset="2"/>
              <a:buChar char="Ø"/>
            </a:pPr>
            <a:endParaRPr lang="en-US" sz="2400" dirty="0" smtClean="0"/>
          </a:p>
        </p:txBody>
      </p:sp>
    </p:spTree>
    <p:extLst>
      <p:ext uri="{BB962C8B-B14F-4D97-AF65-F5344CB8AC3E}">
        <p14:creationId xmlns:p14="http://schemas.microsoft.com/office/powerpoint/2010/main" val="21226079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8.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1985</Words>
  <Application>Microsoft Macintosh PowerPoint</Application>
  <PresentationFormat>On-screen Show (4:3)</PresentationFormat>
  <Paragraphs>430</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Training</vt:lpstr>
      <vt:lpstr>Chart</vt:lpstr>
      <vt:lpstr>SUCCESSION PLANNING</vt:lpstr>
      <vt:lpstr>Introductions </vt:lpstr>
      <vt:lpstr>Workshop Objectives</vt:lpstr>
      <vt:lpstr>Succession Planning Strategy</vt:lpstr>
      <vt:lpstr>Succession Planning and Management</vt:lpstr>
      <vt:lpstr>Definition of Succession Planning</vt:lpstr>
      <vt:lpstr>Succession Planning</vt:lpstr>
      <vt:lpstr>Multiple Purpose….</vt:lpstr>
      <vt:lpstr>The Benefits</vt:lpstr>
      <vt:lpstr>Break Time…. </vt:lpstr>
      <vt:lpstr>Sharing our Organizations</vt:lpstr>
      <vt:lpstr>The “Simple” Appraisal Process </vt:lpstr>
      <vt:lpstr>Here’s What We Know….</vt:lpstr>
      <vt:lpstr>The Succession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COMPETENCIES</vt:lpstr>
      <vt:lpstr> LIBRARY DEVELOPMENT TOOLBOX</vt:lpstr>
      <vt:lpstr>PowerPoint Presentation</vt:lpstr>
      <vt:lpstr>Workforce Forecasting</vt:lpstr>
      <vt:lpstr>Let’s Review….</vt:lpstr>
      <vt:lpstr>Succession Planning Process </vt:lpstr>
      <vt:lpstr>The Appraisal Process &amp; Review</vt:lpstr>
      <vt:lpstr>Five Questions to Ask?</vt:lpstr>
      <vt:lpstr>Integrated Approach to                         Building the Leadership Pipeline</vt:lpstr>
      <vt:lpstr>PowerPoint Presentation</vt:lpstr>
      <vt:lpstr>Gain Buy In On All Levels</vt:lpstr>
      <vt:lpstr>Conclusions…</vt:lpstr>
      <vt:lpstr>So, What’s Next?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2011-04-08T18:08:37Z</dcterms:created>
  <dcterms:modified xsi:type="dcterms:W3CDTF">2011-05-25T13:21:28Z</dcterms:modified>
</cp:coreProperties>
</file>