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77" r:id="rId3"/>
    <p:sldId id="290" r:id="rId4"/>
    <p:sldId id="324" r:id="rId5"/>
    <p:sldId id="257" r:id="rId6"/>
    <p:sldId id="281" r:id="rId7"/>
    <p:sldId id="312" r:id="rId8"/>
    <p:sldId id="314" r:id="rId9"/>
    <p:sldId id="315" r:id="rId10"/>
    <p:sldId id="316" r:id="rId11"/>
    <p:sldId id="317" r:id="rId12"/>
    <p:sldId id="318" r:id="rId13"/>
    <p:sldId id="265" r:id="rId14"/>
    <p:sldId id="266" r:id="rId15"/>
    <p:sldId id="294" r:id="rId16"/>
    <p:sldId id="295" r:id="rId17"/>
    <p:sldId id="260" r:id="rId18"/>
    <p:sldId id="267" r:id="rId19"/>
    <p:sldId id="263" r:id="rId20"/>
    <p:sldId id="300" r:id="rId21"/>
    <p:sldId id="301" r:id="rId22"/>
    <p:sldId id="291" r:id="rId23"/>
    <p:sldId id="270" r:id="rId24"/>
    <p:sldId id="313" r:id="rId25"/>
    <p:sldId id="322" r:id="rId26"/>
    <p:sldId id="269" r:id="rId27"/>
    <p:sldId id="271" r:id="rId28"/>
    <p:sldId id="272" r:id="rId29"/>
    <p:sldId id="287" r:id="rId30"/>
    <p:sldId id="275" r:id="rId31"/>
    <p:sldId id="307" r:id="rId32"/>
    <p:sldId id="268" r:id="rId33"/>
    <p:sldId id="262" r:id="rId34"/>
    <p:sldId id="285" r:id="rId35"/>
    <p:sldId id="286" r:id="rId36"/>
    <p:sldId id="309" r:id="rId37"/>
    <p:sldId id="289" r:id="rId38"/>
    <p:sldId id="273" r:id="rId39"/>
    <p:sldId id="298" r:id="rId40"/>
    <p:sldId id="299" r:id="rId41"/>
    <p:sldId id="304" r:id="rId42"/>
    <p:sldId id="319" r:id="rId43"/>
    <p:sldId id="302" r:id="rId44"/>
    <p:sldId id="283" r:id="rId45"/>
    <p:sldId id="279" r:id="rId46"/>
    <p:sldId id="303" r:id="rId47"/>
    <p:sldId id="278" r:id="rId48"/>
    <p:sldId id="320" r:id="rId49"/>
    <p:sldId id="323" r:id="rId50"/>
    <p:sldId id="311" r:id="rId51"/>
    <p:sldId id="280" r:id="rId52"/>
    <p:sldId id="274"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85417" autoAdjust="0"/>
  </p:normalViewPr>
  <p:slideViewPr>
    <p:cSldViewPr snapToGrid="0" snapToObjects="1">
      <p:cViewPr varScale="1">
        <p:scale>
          <a:sx n="97" d="100"/>
          <a:sy n="97" d="100"/>
        </p:scale>
        <p:origin x="-174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FEC9F-8D3E-F047-B583-F1C9097722E1}"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en-US"/>
        </a:p>
      </dgm:t>
    </dgm:pt>
    <dgm:pt modelId="{3EF14318-6E37-A446-9315-C50F93126D67}">
      <dgm:prSet phldrT="[Text]"/>
      <dgm:spPr/>
      <dgm:t>
        <a:bodyPr/>
        <a:lstStyle/>
        <a:p>
          <a:r>
            <a:rPr lang="en-US" dirty="0" smtClean="0"/>
            <a:t>Libraries</a:t>
          </a:r>
          <a:endParaRPr lang="en-US" dirty="0"/>
        </a:p>
      </dgm:t>
    </dgm:pt>
    <dgm:pt modelId="{3718ECF0-290D-5C48-AD21-8CC0D8E94733}" type="parTrans" cxnId="{3BBA3E3F-FEF3-F64D-87FD-0DCE0C41CC05}">
      <dgm:prSet/>
      <dgm:spPr/>
      <dgm:t>
        <a:bodyPr/>
        <a:lstStyle/>
        <a:p>
          <a:endParaRPr lang="en-US"/>
        </a:p>
      </dgm:t>
    </dgm:pt>
    <dgm:pt modelId="{CB607ED0-36CE-2242-ACD9-81EA15BFC046}" type="sibTrans" cxnId="{3BBA3E3F-FEF3-F64D-87FD-0DCE0C41CC05}">
      <dgm:prSet/>
      <dgm:spPr/>
      <dgm:t>
        <a:bodyPr/>
        <a:lstStyle/>
        <a:p>
          <a:endParaRPr lang="en-US"/>
        </a:p>
      </dgm:t>
    </dgm:pt>
    <dgm:pt modelId="{6405F646-137B-8E4C-9B1B-EBCC0F84FE0B}">
      <dgm:prSet phldrT="[Text]"/>
      <dgm:spPr/>
      <dgm:t>
        <a:bodyPr/>
        <a:lstStyle/>
        <a:p>
          <a:r>
            <a:rPr lang="en-US" dirty="0" smtClean="0"/>
            <a:t>Social Media</a:t>
          </a:r>
          <a:endParaRPr lang="en-US" dirty="0"/>
        </a:p>
      </dgm:t>
    </dgm:pt>
    <dgm:pt modelId="{FA930353-D65F-2142-8C1F-B10CC9B4B1E8}" type="parTrans" cxnId="{84065393-ADD4-E340-B3A7-FF1F38A6C271}">
      <dgm:prSet/>
      <dgm:spPr/>
      <dgm:t>
        <a:bodyPr/>
        <a:lstStyle/>
        <a:p>
          <a:endParaRPr lang="en-US"/>
        </a:p>
      </dgm:t>
    </dgm:pt>
    <dgm:pt modelId="{AB4C1856-0A76-E646-88FA-7D77C04CEA33}" type="sibTrans" cxnId="{84065393-ADD4-E340-B3A7-FF1F38A6C271}">
      <dgm:prSet/>
      <dgm:spPr/>
      <dgm:t>
        <a:bodyPr/>
        <a:lstStyle/>
        <a:p>
          <a:endParaRPr lang="en-US"/>
        </a:p>
      </dgm:t>
    </dgm:pt>
    <dgm:pt modelId="{8264070D-BA43-F44D-B2C5-2EE88B0D04A7}">
      <dgm:prSet phldrT="[Text]"/>
      <dgm:spPr/>
      <dgm:t>
        <a:bodyPr/>
        <a:lstStyle/>
        <a:p>
          <a:r>
            <a:rPr lang="en-US" dirty="0" smtClean="0"/>
            <a:t>Online Spaces</a:t>
          </a:r>
          <a:endParaRPr lang="en-US" dirty="0"/>
        </a:p>
      </dgm:t>
    </dgm:pt>
    <dgm:pt modelId="{1E6D620C-BDE0-0E4A-BB6B-549A1B1EACAD}" type="parTrans" cxnId="{0EE9B606-5BCD-EC4C-B539-627B82742B22}">
      <dgm:prSet/>
      <dgm:spPr/>
      <dgm:t>
        <a:bodyPr/>
        <a:lstStyle/>
        <a:p>
          <a:endParaRPr lang="en-US"/>
        </a:p>
      </dgm:t>
    </dgm:pt>
    <dgm:pt modelId="{00576E8F-2CF0-344D-B64F-0449C47C2ECA}" type="sibTrans" cxnId="{0EE9B606-5BCD-EC4C-B539-627B82742B22}">
      <dgm:prSet/>
      <dgm:spPr/>
      <dgm:t>
        <a:bodyPr/>
        <a:lstStyle/>
        <a:p>
          <a:endParaRPr lang="en-US"/>
        </a:p>
      </dgm:t>
    </dgm:pt>
    <dgm:pt modelId="{D9A83264-1B81-4248-AACE-3875CA157260}">
      <dgm:prSet phldrT="[Text]"/>
      <dgm:spPr/>
      <dgm:t>
        <a:bodyPr/>
        <a:lstStyle/>
        <a:p>
          <a:r>
            <a:rPr lang="en-US" dirty="0" smtClean="0"/>
            <a:t>Users as Makers</a:t>
          </a:r>
          <a:endParaRPr lang="en-US" dirty="0"/>
        </a:p>
      </dgm:t>
    </dgm:pt>
    <dgm:pt modelId="{40473074-6638-6A41-9FE6-5426A7864E33}" type="parTrans" cxnId="{6D22D364-145A-FE4D-BAF3-02A592BE62D7}">
      <dgm:prSet/>
      <dgm:spPr/>
      <dgm:t>
        <a:bodyPr/>
        <a:lstStyle/>
        <a:p>
          <a:endParaRPr lang="en-US"/>
        </a:p>
      </dgm:t>
    </dgm:pt>
    <dgm:pt modelId="{90B6F300-1280-A34D-BB95-B41E77FBAA1C}" type="sibTrans" cxnId="{6D22D364-145A-FE4D-BAF3-02A592BE62D7}">
      <dgm:prSet/>
      <dgm:spPr/>
      <dgm:t>
        <a:bodyPr/>
        <a:lstStyle/>
        <a:p>
          <a:endParaRPr lang="en-US"/>
        </a:p>
      </dgm:t>
    </dgm:pt>
    <dgm:pt modelId="{A9A4931C-E682-0947-A5D6-D3CA4399A767}">
      <dgm:prSet phldrT="[Text]"/>
      <dgm:spPr/>
      <dgm:t>
        <a:bodyPr/>
        <a:lstStyle/>
        <a:p>
          <a:r>
            <a:rPr lang="en-US" dirty="0" smtClean="0"/>
            <a:t>Users as Creators</a:t>
          </a:r>
          <a:endParaRPr lang="en-US" dirty="0"/>
        </a:p>
      </dgm:t>
    </dgm:pt>
    <dgm:pt modelId="{4B17D10E-16A8-8A4D-A842-A224038DF01E}" type="parTrans" cxnId="{A1F8A605-6AA1-4C4F-9B39-FB50B7B46029}">
      <dgm:prSet/>
      <dgm:spPr/>
      <dgm:t>
        <a:bodyPr/>
        <a:lstStyle/>
        <a:p>
          <a:endParaRPr lang="en-US"/>
        </a:p>
      </dgm:t>
    </dgm:pt>
    <dgm:pt modelId="{3ED71F3E-7E53-9F49-A0E1-FCF3620E259C}" type="sibTrans" cxnId="{A1F8A605-6AA1-4C4F-9B39-FB50B7B46029}">
      <dgm:prSet/>
      <dgm:spPr/>
      <dgm:t>
        <a:bodyPr/>
        <a:lstStyle/>
        <a:p>
          <a:endParaRPr lang="en-US"/>
        </a:p>
      </dgm:t>
    </dgm:pt>
    <dgm:pt modelId="{CD6ECA7A-D9D7-7847-8F87-55642C010815}">
      <dgm:prSet phldrT="[Text]"/>
      <dgm:spPr/>
      <dgm:t>
        <a:bodyPr/>
        <a:lstStyle/>
        <a:p>
          <a:r>
            <a:rPr lang="en-US" dirty="0" smtClean="0"/>
            <a:t>Physical Spaces</a:t>
          </a:r>
          <a:endParaRPr lang="en-US" dirty="0"/>
        </a:p>
      </dgm:t>
    </dgm:pt>
    <dgm:pt modelId="{D5D91B1E-5839-4342-A54A-61A3046E50EC}" type="parTrans" cxnId="{7B0E962B-8469-1A40-9E2E-27B38BF07583}">
      <dgm:prSet/>
      <dgm:spPr/>
      <dgm:t>
        <a:bodyPr/>
        <a:lstStyle/>
        <a:p>
          <a:endParaRPr lang="en-US"/>
        </a:p>
      </dgm:t>
    </dgm:pt>
    <dgm:pt modelId="{EA219441-4B3E-9E47-AD97-A9291C0BB0BF}" type="sibTrans" cxnId="{7B0E962B-8469-1A40-9E2E-27B38BF07583}">
      <dgm:prSet/>
      <dgm:spPr/>
      <dgm:t>
        <a:bodyPr/>
        <a:lstStyle/>
        <a:p>
          <a:endParaRPr lang="en-US"/>
        </a:p>
      </dgm:t>
    </dgm:pt>
    <dgm:pt modelId="{871680D3-3B30-9F42-BC82-ADAEFE4858E1}" type="pres">
      <dgm:prSet presAssocID="{067FEC9F-8D3E-F047-B583-F1C9097722E1}" presName="Name0" presStyleCnt="0">
        <dgm:presLayoutVars>
          <dgm:chPref val="1"/>
          <dgm:dir/>
          <dgm:animOne val="branch"/>
          <dgm:animLvl val="lvl"/>
          <dgm:resizeHandles val="exact"/>
        </dgm:presLayoutVars>
      </dgm:prSet>
      <dgm:spPr/>
      <dgm:t>
        <a:bodyPr/>
        <a:lstStyle/>
        <a:p>
          <a:endParaRPr lang="en-US"/>
        </a:p>
      </dgm:t>
    </dgm:pt>
    <dgm:pt modelId="{03EDB2C8-B885-4841-A2E6-AB5081DBBC3E}" type="pres">
      <dgm:prSet presAssocID="{3EF14318-6E37-A446-9315-C50F93126D67}" presName="root1" presStyleCnt="0"/>
      <dgm:spPr/>
    </dgm:pt>
    <dgm:pt modelId="{E4D883DB-ADAD-E44E-89FC-CEC16C0477F1}" type="pres">
      <dgm:prSet presAssocID="{3EF14318-6E37-A446-9315-C50F93126D67}" presName="LevelOneTextNode" presStyleLbl="node0" presStyleIdx="0" presStyleCnt="1">
        <dgm:presLayoutVars>
          <dgm:chPref val="3"/>
        </dgm:presLayoutVars>
      </dgm:prSet>
      <dgm:spPr/>
      <dgm:t>
        <a:bodyPr/>
        <a:lstStyle/>
        <a:p>
          <a:endParaRPr lang="en-US"/>
        </a:p>
      </dgm:t>
    </dgm:pt>
    <dgm:pt modelId="{70DEFAEF-C09C-4548-A295-15EEB0FDAE9F}" type="pres">
      <dgm:prSet presAssocID="{3EF14318-6E37-A446-9315-C50F93126D67}" presName="level2hierChild" presStyleCnt="0"/>
      <dgm:spPr/>
    </dgm:pt>
    <dgm:pt modelId="{62F0F4CB-7FF3-2544-BE82-F73FAFF3294E}" type="pres">
      <dgm:prSet presAssocID="{FA930353-D65F-2142-8C1F-B10CC9B4B1E8}" presName="conn2-1" presStyleLbl="parChTrans1D2" presStyleIdx="0" presStyleCnt="5"/>
      <dgm:spPr/>
      <dgm:t>
        <a:bodyPr/>
        <a:lstStyle/>
        <a:p>
          <a:endParaRPr lang="en-US"/>
        </a:p>
      </dgm:t>
    </dgm:pt>
    <dgm:pt modelId="{E57164C5-D0F3-2245-A445-C13AD6C05C51}" type="pres">
      <dgm:prSet presAssocID="{FA930353-D65F-2142-8C1F-B10CC9B4B1E8}" presName="connTx" presStyleLbl="parChTrans1D2" presStyleIdx="0" presStyleCnt="5"/>
      <dgm:spPr/>
      <dgm:t>
        <a:bodyPr/>
        <a:lstStyle/>
        <a:p>
          <a:endParaRPr lang="en-US"/>
        </a:p>
      </dgm:t>
    </dgm:pt>
    <dgm:pt modelId="{C557077A-C985-A04A-ABD6-F7CF2B78FD53}" type="pres">
      <dgm:prSet presAssocID="{6405F646-137B-8E4C-9B1B-EBCC0F84FE0B}" presName="root2" presStyleCnt="0"/>
      <dgm:spPr/>
    </dgm:pt>
    <dgm:pt modelId="{77CB6B9A-8780-EB40-9DB9-F0119D1A5617}" type="pres">
      <dgm:prSet presAssocID="{6405F646-137B-8E4C-9B1B-EBCC0F84FE0B}" presName="LevelTwoTextNode" presStyleLbl="node2" presStyleIdx="0" presStyleCnt="5" custScaleX="147978">
        <dgm:presLayoutVars>
          <dgm:chPref val="3"/>
        </dgm:presLayoutVars>
      </dgm:prSet>
      <dgm:spPr/>
      <dgm:t>
        <a:bodyPr/>
        <a:lstStyle/>
        <a:p>
          <a:endParaRPr lang="en-US"/>
        </a:p>
      </dgm:t>
    </dgm:pt>
    <dgm:pt modelId="{0027A0C4-3467-554C-9FF8-553ED3704CC1}" type="pres">
      <dgm:prSet presAssocID="{6405F646-137B-8E4C-9B1B-EBCC0F84FE0B}" presName="level3hierChild" presStyleCnt="0"/>
      <dgm:spPr/>
    </dgm:pt>
    <dgm:pt modelId="{52B8FD14-4076-9D49-8473-6FA0E304ECD2}" type="pres">
      <dgm:prSet presAssocID="{1E6D620C-BDE0-0E4A-BB6B-549A1B1EACAD}" presName="conn2-1" presStyleLbl="parChTrans1D2" presStyleIdx="1" presStyleCnt="5"/>
      <dgm:spPr/>
      <dgm:t>
        <a:bodyPr/>
        <a:lstStyle/>
        <a:p>
          <a:endParaRPr lang="en-US"/>
        </a:p>
      </dgm:t>
    </dgm:pt>
    <dgm:pt modelId="{EA4E2351-C790-AB41-9A17-0B7BAC4DC6DF}" type="pres">
      <dgm:prSet presAssocID="{1E6D620C-BDE0-0E4A-BB6B-549A1B1EACAD}" presName="connTx" presStyleLbl="parChTrans1D2" presStyleIdx="1" presStyleCnt="5"/>
      <dgm:spPr/>
      <dgm:t>
        <a:bodyPr/>
        <a:lstStyle/>
        <a:p>
          <a:endParaRPr lang="en-US"/>
        </a:p>
      </dgm:t>
    </dgm:pt>
    <dgm:pt modelId="{5CD7ACB1-BCB4-1944-8952-FD5C27052644}" type="pres">
      <dgm:prSet presAssocID="{8264070D-BA43-F44D-B2C5-2EE88B0D04A7}" presName="root2" presStyleCnt="0"/>
      <dgm:spPr/>
    </dgm:pt>
    <dgm:pt modelId="{55557721-AF15-3F46-AD38-BFA2FF8F6BD9}" type="pres">
      <dgm:prSet presAssocID="{8264070D-BA43-F44D-B2C5-2EE88B0D04A7}" presName="LevelTwoTextNode" presStyleLbl="node2" presStyleIdx="1" presStyleCnt="5" custScaleX="146290">
        <dgm:presLayoutVars>
          <dgm:chPref val="3"/>
        </dgm:presLayoutVars>
      </dgm:prSet>
      <dgm:spPr/>
      <dgm:t>
        <a:bodyPr/>
        <a:lstStyle/>
        <a:p>
          <a:endParaRPr lang="en-US"/>
        </a:p>
      </dgm:t>
    </dgm:pt>
    <dgm:pt modelId="{956398B7-5462-894C-8E01-28721FA86B12}" type="pres">
      <dgm:prSet presAssocID="{8264070D-BA43-F44D-B2C5-2EE88B0D04A7}" presName="level3hierChild" presStyleCnt="0"/>
      <dgm:spPr/>
    </dgm:pt>
    <dgm:pt modelId="{BE21CA76-BD32-1941-8149-108C2526E89F}" type="pres">
      <dgm:prSet presAssocID="{D5D91B1E-5839-4342-A54A-61A3046E50EC}" presName="conn2-1" presStyleLbl="parChTrans1D2" presStyleIdx="2" presStyleCnt="5"/>
      <dgm:spPr/>
    </dgm:pt>
    <dgm:pt modelId="{F32D874F-6736-E84C-A081-8EB31B745FFB}" type="pres">
      <dgm:prSet presAssocID="{D5D91B1E-5839-4342-A54A-61A3046E50EC}" presName="connTx" presStyleLbl="parChTrans1D2" presStyleIdx="2" presStyleCnt="5"/>
      <dgm:spPr/>
    </dgm:pt>
    <dgm:pt modelId="{EBC55CAB-9DC3-D74C-B82A-6895F429A459}" type="pres">
      <dgm:prSet presAssocID="{CD6ECA7A-D9D7-7847-8F87-55642C010815}" presName="root2" presStyleCnt="0"/>
      <dgm:spPr/>
    </dgm:pt>
    <dgm:pt modelId="{8CCA07ED-97A8-264E-9B01-D6B79CA7B4A4}" type="pres">
      <dgm:prSet presAssocID="{CD6ECA7A-D9D7-7847-8F87-55642C010815}" presName="LevelTwoTextNode" presStyleLbl="node2" presStyleIdx="2" presStyleCnt="5" custScaleX="147035">
        <dgm:presLayoutVars>
          <dgm:chPref val="3"/>
        </dgm:presLayoutVars>
      </dgm:prSet>
      <dgm:spPr/>
      <dgm:t>
        <a:bodyPr/>
        <a:lstStyle/>
        <a:p>
          <a:endParaRPr lang="en-US"/>
        </a:p>
      </dgm:t>
    </dgm:pt>
    <dgm:pt modelId="{27A67E7E-EE08-3942-A07A-F92298FA0611}" type="pres">
      <dgm:prSet presAssocID="{CD6ECA7A-D9D7-7847-8F87-55642C010815}" presName="level3hierChild" presStyleCnt="0"/>
      <dgm:spPr/>
    </dgm:pt>
    <dgm:pt modelId="{E6040120-3FF2-7340-A9A4-F890CAC67523}" type="pres">
      <dgm:prSet presAssocID="{40473074-6638-6A41-9FE6-5426A7864E33}" presName="conn2-1" presStyleLbl="parChTrans1D2" presStyleIdx="3" presStyleCnt="5"/>
      <dgm:spPr/>
      <dgm:t>
        <a:bodyPr/>
        <a:lstStyle/>
        <a:p>
          <a:endParaRPr lang="en-US"/>
        </a:p>
      </dgm:t>
    </dgm:pt>
    <dgm:pt modelId="{5212BE7A-9D8F-AA4E-9940-AB7F623C4D5C}" type="pres">
      <dgm:prSet presAssocID="{40473074-6638-6A41-9FE6-5426A7864E33}" presName="connTx" presStyleLbl="parChTrans1D2" presStyleIdx="3" presStyleCnt="5"/>
      <dgm:spPr/>
      <dgm:t>
        <a:bodyPr/>
        <a:lstStyle/>
        <a:p>
          <a:endParaRPr lang="en-US"/>
        </a:p>
      </dgm:t>
    </dgm:pt>
    <dgm:pt modelId="{F796A14B-E15C-5B4B-A47C-06B5E309CF1A}" type="pres">
      <dgm:prSet presAssocID="{D9A83264-1B81-4248-AACE-3875CA157260}" presName="root2" presStyleCnt="0"/>
      <dgm:spPr/>
    </dgm:pt>
    <dgm:pt modelId="{9241913A-175C-1D4B-87A8-322C1248D4F6}" type="pres">
      <dgm:prSet presAssocID="{D9A83264-1B81-4248-AACE-3875CA157260}" presName="LevelTwoTextNode" presStyleLbl="node2" presStyleIdx="3" presStyleCnt="5" custScaleX="145285">
        <dgm:presLayoutVars>
          <dgm:chPref val="3"/>
        </dgm:presLayoutVars>
      </dgm:prSet>
      <dgm:spPr/>
      <dgm:t>
        <a:bodyPr/>
        <a:lstStyle/>
        <a:p>
          <a:endParaRPr lang="en-US"/>
        </a:p>
      </dgm:t>
    </dgm:pt>
    <dgm:pt modelId="{4A4E4EA5-3CEA-2349-89ED-2D595ADF8081}" type="pres">
      <dgm:prSet presAssocID="{D9A83264-1B81-4248-AACE-3875CA157260}" presName="level3hierChild" presStyleCnt="0"/>
      <dgm:spPr/>
    </dgm:pt>
    <dgm:pt modelId="{4A7012E8-3F01-B84F-A2BB-90B25BA963E0}" type="pres">
      <dgm:prSet presAssocID="{4B17D10E-16A8-8A4D-A842-A224038DF01E}" presName="conn2-1" presStyleLbl="parChTrans1D2" presStyleIdx="4" presStyleCnt="5"/>
      <dgm:spPr/>
      <dgm:t>
        <a:bodyPr/>
        <a:lstStyle/>
        <a:p>
          <a:endParaRPr lang="en-US"/>
        </a:p>
      </dgm:t>
    </dgm:pt>
    <dgm:pt modelId="{C7F9FEDD-9110-1344-89FC-EF0C9ADE613D}" type="pres">
      <dgm:prSet presAssocID="{4B17D10E-16A8-8A4D-A842-A224038DF01E}" presName="connTx" presStyleLbl="parChTrans1D2" presStyleIdx="4" presStyleCnt="5"/>
      <dgm:spPr/>
      <dgm:t>
        <a:bodyPr/>
        <a:lstStyle/>
        <a:p>
          <a:endParaRPr lang="en-US"/>
        </a:p>
      </dgm:t>
    </dgm:pt>
    <dgm:pt modelId="{A3999B38-D8FC-AB44-BCB3-8CE588EDCF47}" type="pres">
      <dgm:prSet presAssocID="{A9A4931C-E682-0947-A5D6-D3CA4399A767}" presName="root2" presStyleCnt="0"/>
      <dgm:spPr/>
    </dgm:pt>
    <dgm:pt modelId="{5F69FE2F-C518-3643-BC00-66EA452CD48D}" type="pres">
      <dgm:prSet presAssocID="{A9A4931C-E682-0947-A5D6-D3CA4399A767}" presName="LevelTwoTextNode" presStyleLbl="node2" presStyleIdx="4" presStyleCnt="5" custScaleX="146290">
        <dgm:presLayoutVars>
          <dgm:chPref val="3"/>
        </dgm:presLayoutVars>
      </dgm:prSet>
      <dgm:spPr/>
      <dgm:t>
        <a:bodyPr/>
        <a:lstStyle/>
        <a:p>
          <a:endParaRPr lang="en-US"/>
        </a:p>
      </dgm:t>
    </dgm:pt>
    <dgm:pt modelId="{0FBDD6FA-8C9D-C546-9CF4-AEC8E45CD95B}" type="pres">
      <dgm:prSet presAssocID="{A9A4931C-E682-0947-A5D6-D3CA4399A767}" presName="level3hierChild" presStyleCnt="0"/>
      <dgm:spPr/>
    </dgm:pt>
  </dgm:ptLst>
  <dgm:cxnLst>
    <dgm:cxn modelId="{CFC9F167-DA4D-DF47-BB31-D351089F8EBA}" type="presOf" srcId="{FA930353-D65F-2142-8C1F-B10CC9B4B1E8}" destId="{E57164C5-D0F3-2245-A445-C13AD6C05C51}" srcOrd="1" destOrd="0" presId="urn:microsoft.com/office/officeart/2008/layout/HorizontalMultiLevelHierarchy"/>
    <dgm:cxn modelId="{F6953F79-F282-CA4E-AFC0-B41ED2AE2A6A}" type="presOf" srcId="{4B17D10E-16A8-8A4D-A842-A224038DF01E}" destId="{C7F9FEDD-9110-1344-89FC-EF0C9ADE613D}" srcOrd="1" destOrd="0" presId="urn:microsoft.com/office/officeart/2008/layout/HorizontalMultiLevelHierarchy"/>
    <dgm:cxn modelId="{CFD4E680-F23F-C341-8F9C-B7061074085F}" type="presOf" srcId="{8264070D-BA43-F44D-B2C5-2EE88B0D04A7}" destId="{55557721-AF15-3F46-AD38-BFA2FF8F6BD9}" srcOrd="0" destOrd="0" presId="urn:microsoft.com/office/officeart/2008/layout/HorizontalMultiLevelHierarchy"/>
    <dgm:cxn modelId="{BCD5C36B-A616-FA46-B12C-70EA98E7423A}" type="presOf" srcId="{1E6D620C-BDE0-0E4A-BB6B-549A1B1EACAD}" destId="{EA4E2351-C790-AB41-9A17-0B7BAC4DC6DF}" srcOrd="1" destOrd="0" presId="urn:microsoft.com/office/officeart/2008/layout/HorizontalMultiLevelHierarchy"/>
    <dgm:cxn modelId="{990EB3E8-C7D0-BC48-B451-CE0680C064B1}" type="presOf" srcId="{CD6ECA7A-D9D7-7847-8F87-55642C010815}" destId="{8CCA07ED-97A8-264E-9B01-D6B79CA7B4A4}" srcOrd="0" destOrd="0" presId="urn:microsoft.com/office/officeart/2008/layout/HorizontalMultiLevelHierarchy"/>
    <dgm:cxn modelId="{E32352C3-A5D3-3942-B359-27AB1B5CAD73}" type="presOf" srcId="{4B17D10E-16A8-8A4D-A842-A224038DF01E}" destId="{4A7012E8-3F01-B84F-A2BB-90B25BA963E0}" srcOrd="0" destOrd="0" presId="urn:microsoft.com/office/officeart/2008/layout/HorizontalMultiLevelHierarchy"/>
    <dgm:cxn modelId="{3B3E441A-DA56-C442-A308-18D20AE0B91F}" type="presOf" srcId="{067FEC9F-8D3E-F047-B583-F1C9097722E1}" destId="{871680D3-3B30-9F42-BC82-ADAEFE4858E1}" srcOrd="0" destOrd="0" presId="urn:microsoft.com/office/officeart/2008/layout/HorizontalMultiLevelHierarchy"/>
    <dgm:cxn modelId="{84065393-ADD4-E340-B3A7-FF1F38A6C271}" srcId="{3EF14318-6E37-A446-9315-C50F93126D67}" destId="{6405F646-137B-8E4C-9B1B-EBCC0F84FE0B}" srcOrd="0" destOrd="0" parTransId="{FA930353-D65F-2142-8C1F-B10CC9B4B1E8}" sibTransId="{AB4C1856-0A76-E646-88FA-7D77C04CEA33}"/>
    <dgm:cxn modelId="{495B71B3-D9EE-FC41-8835-F41BEEAA6775}" type="presOf" srcId="{D9A83264-1B81-4248-AACE-3875CA157260}" destId="{9241913A-175C-1D4B-87A8-322C1248D4F6}" srcOrd="0" destOrd="0" presId="urn:microsoft.com/office/officeart/2008/layout/HorizontalMultiLevelHierarchy"/>
    <dgm:cxn modelId="{3BBA3E3F-FEF3-F64D-87FD-0DCE0C41CC05}" srcId="{067FEC9F-8D3E-F047-B583-F1C9097722E1}" destId="{3EF14318-6E37-A446-9315-C50F93126D67}" srcOrd="0" destOrd="0" parTransId="{3718ECF0-290D-5C48-AD21-8CC0D8E94733}" sibTransId="{CB607ED0-36CE-2242-ACD9-81EA15BFC046}"/>
    <dgm:cxn modelId="{7B0E962B-8469-1A40-9E2E-27B38BF07583}" srcId="{3EF14318-6E37-A446-9315-C50F93126D67}" destId="{CD6ECA7A-D9D7-7847-8F87-55642C010815}" srcOrd="2" destOrd="0" parTransId="{D5D91B1E-5839-4342-A54A-61A3046E50EC}" sibTransId="{EA219441-4B3E-9E47-AD97-A9291C0BB0BF}"/>
    <dgm:cxn modelId="{7C94424B-540A-3541-B003-A59C514F4610}" type="presOf" srcId="{40473074-6638-6A41-9FE6-5426A7864E33}" destId="{5212BE7A-9D8F-AA4E-9940-AB7F623C4D5C}" srcOrd="1" destOrd="0" presId="urn:microsoft.com/office/officeart/2008/layout/HorizontalMultiLevelHierarchy"/>
    <dgm:cxn modelId="{F0DF7177-33B0-B640-B525-F6ADCE85D691}" type="presOf" srcId="{FA930353-D65F-2142-8C1F-B10CC9B4B1E8}" destId="{62F0F4CB-7FF3-2544-BE82-F73FAFF3294E}" srcOrd="0" destOrd="0" presId="urn:microsoft.com/office/officeart/2008/layout/HorizontalMultiLevelHierarchy"/>
    <dgm:cxn modelId="{0EE9B606-5BCD-EC4C-B539-627B82742B22}" srcId="{3EF14318-6E37-A446-9315-C50F93126D67}" destId="{8264070D-BA43-F44D-B2C5-2EE88B0D04A7}" srcOrd="1" destOrd="0" parTransId="{1E6D620C-BDE0-0E4A-BB6B-549A1B1EACAD}" sibTransId="{00576E8F-2CF0-344D-B64F-0449C47C2ECA}"/>
    <dgm:cxn modelId="{A1F8A605-6AA1-4C4F-9B39-FB50B7B46029}" srcId="{3EF14318-6E37-A446-9315-C50F93126D67}" destId="{A9A4931C-E682-0947-A5D6-D3CA4399A767}" srcOrd="4" destOrd="0" parTransId="{4B17D10E-16A8-8A4D-A842-A224038DF01E}" sibTransId="{3ED71F3E-7E53-9F49-A0E1-FCF3620E259C}"/>
    <dgm:cxn modelId="{2BD62477-9697-2D45-A0E3-8AEAFEA6E2A5}" type="presOf" srcId="{3EF14318-6E37-A446-9315-C50F93126D67}" destId="{E4D883DB-ADAD-E44E-89FC-CEC16C0477F1}" srcOrd="0" destOrd="0" presId="urn:microsoft.com/office/officeart/2008/layout/HorizontalMultiLevelHierarchy"/>
    <dgm:cxn modelId="{CC05D6E2-0854-BD41-AA73-A3B2B414E5AD}" type="presOf" srcId="{D5D91B1E-5839-4342-A54A-61A3046E50EC}" destId="{F32D874F-6736-E84C-A081-8EB31B745FFB}" srcOrd="1" destOrd="0" presId="urn:microsoft.com/office/officeart/2008/layout/HorizontalMultiLevelHierarchy"/>
    <dgm:cxn modelId="{6D22D364-145A-FE4D-BAF3-02A592BE62D7}" srcId="{3EF14318-6E37-A446-9315-C50F93126D67}" destId="{D9A83264-1B81-4248-AACE-3875CA157260}" srcOrd="3" destOrd="0" parTransId="{40473074-6638-6A41-9FE6-5426A7864E33}" sibTransId="{90B6F300-1280-A34D-BB95-B41E77FBAA1C}"/>
    <dgm:cxn modelId="{AFE55C1A-2392-664A-B0B3-2E7E0C05D7E6}" type="presOf" srcId="{D5D91B1E-5839-4342-A54A-61A3046E50EC}" destId="{BE21CA76-BD32-1941-8149-108C2526E89F}" srcOrd="0" destOrd="0" presId="urn:microsoft.com/office/officeart/2008/layout/HorizontalMultiLevelHierarchy"/>
    <dgm:cxn modelId="{9CCE6378-0F37-8044-AFFD-D9A3BBB0DFFB}" type="presOf" srcId="{A9A4931C-E682-0947-A5D6-D3CA4399A767}" destId="{5F69FE2F-C518-3643-BC00-66EA452CD48D}" srcOrd="0" destOrd="0" presId="urn:microsoft.com/office/officeart/2008/layout/HorizontalMultiLevelHierarchy"/>
    <dgm:cxn modelId="{4376A705-6166-DA48-909E-32C98FA13AF5}" type="presOf" srcId="{40473074-6638-6A41-9FE6-5426A7864E33}" destId="{E6040120-3FF2-7340-A9A4-F890CAC67523}" srcOrd="0" destOrd="0" presId="urn:microsoft.com/office/officeart/2008/layout/HorizontalMultiLevelHierarchy"/>
    <dgm:cxn modelId="{0710B926-83F1-144A-AEFA-C28CFBD987BA}" type="presOf" srcId="{1E6D620C-BDE0-0E4A-BB6B-549A1B1EACAD}" destId="{52B8FD14-4076-9D49-8473-6FA0E304ECD2}" srcOrd="0" destOrd="0" presId="urn:microsoft.com/office/officeart/2008/layout/HorizontalMultiLevelHierarchy"/>
    <dgm:cxn modelId="{72D3F145-794A-554C-A08D-72ECD1B7767D}" type="presOf" srcId="{6405F646-137B-8E4C-9B1B-EBCC0F84FE0B}" destId="{77CB6B9A-8780-EB40-9DB9-F0119D1A5617}" srcOrd="0" destOrd="0" presId="urn:microsoft.com/office/officeart/2008/layout/HorizontalMultiLevelHierarchy"/>
    <dgm:cxn modelId="{04B42516-C128-0649-A7AD-2BCD011B18BA}" type="presParOf" srcId="{871680D3-3B30-9F42-BC82-ADAEFE4858E1}" destId="{03EDB2C8-B885-4841-A2E6-AB5081DBBC3E}" srcOrd="0" destOrd="0" presId="urn:microsoft.com/office/officeart/2008/layout/HorizontalMultiLevelHierarchy"/>
    <dgm:cxn modelId="{FA7BC4AD-2545-584F-99D2-1FEA4D32C2C5}" type="presParOf" srcId="{03EDB2C8-B885-4841-A2E6-AB5081DBBC3E}" destId="{E4D883DB-ADAD-E44E-89FC-CEC16C0477F1}" srcOrd="0" destOrd="0" presId="urn:microsoft.com/office/officeart/2008/layout/HorizontalMultiLevelHierarchy"/>
    <dgm:cxn modelId="{B6776362-7E8D-B243-B0D7-2A0E4C796AD4}" type="presParOf" srcId="{03EDB2C8-B885-4841-A2E6-AB5081DBBC3E}" destId="{70DEFAEF-C09C-4548-A295-15EEB0FDAE9F}" srcOrd="1" destOrd="0" presId="urn:microsoft.com/office/officeart/2008/layout/HorizontalMultiLevelHierarchy"/>
    <dgm:cxn modelId="{214F3683-6B4D-5D4B-9ACA-74C25A5B4B57}" type="presParOf" srcId="{70DEFAEF-C09C-4548-A295-15EEB0FDAE9F}" destId="{62F0F4CB-7FF3-2544-BE82-F73FAFF3294E}" srcOrd="0" destOrd="0" presId="urn:microsoft.com/office/officeart/2008/layout/HorizontalMultiLevelHierarchy"/>
    <dgm:cxn modelId="{FAF8393D-BB34-BC43-B8FE-09DAFBDBEFAF}" type="presParOf" srcId="{62F0F4CB-7FF3-2544-BE82-F73FAFF3294E}" destId="{E57164C5-D0F3-2245-A445-C13AD6C05C51}" srcOrd="0" destOrd="0" presId="urn:microsoft.com/office/officeart/2008/layout/HorizontalMultiLevelHierarchy"/>
    <dgm:cxn modelId="{66878E9B-0ED9-134D-A6E6-1E7FE4C4D55B}" type="presParOf" srcId="{70DEFAEF-C09C-4548-A295-15EEB0FDAE9F}" destId="{C557077A-C985-A04A-ABD6-F7CF2B78FD53}" srcOrd="1" destOrd="0" presId="urn:microsoft.com/office/officeart/2008/layout/HorizontalMultiLevelHierarchy"/>
    <dgm:cxn modelId="{364DE8C6-24A7-6B49-AD45-44D632A0C90E}" type="presParOf" srcId="{C557077A-C985-A04A-ABD6-F7CF2B78FD53}" destId="{77CB6B9A-8780-EB40-9DB9-F0119D1A5617}" srcOrd="0" destOrd="0" presId="urn:microsoft.com/office/officeart/2008/layout/HorizontalMultiLevelHierarchy"/>
    <dgm:cxn modelId="{6EC687F8-9F01-B44C-AE87-1B466C9E0FE6}" type="presParOf" srcId="{C557077A-C985-A04A-ABD6-F7CF2B78FD53}" destId="{0027A0C4-3467-554C-9FF8-553ED3704CC1}" srcOrd="1" destOrd="0" presId="urn:microsoft.com/office/officeart/2008/layout/HorizontalMultiLevelHierarchy"/>
    <dgm:cxn modelId="{87846B32-FBD1-394E-91CD-B2A08F7D743E}" type="presParOf" srcId="{70DEFAEF-C09C-4548-A295-15EEB0FDAE9F}" destId="{52B8FD14-4076-9D49-8473-6FA0E304ECD2}" srcOrd="2" destOrd="0" presId="urn:microsoft.com/office/officeart/2008/layout/HorizontalMultiLevelHierarchy"/>
    <dgm:cxn modelId="{8CB8FEB6-42D3-0843-A03C-220DC54D9DAF}" type="presParOf" srcId="{52B8FD14-4076-9D49-8473-6FA0E304ECD2}" destId="{EA4E2351-C790-AB41-9A17-0B7BAC4DC6DF}" srcOrd="0" destOrd="0" presId="urn:microsoft.com/office/officeart/2008/layout/HorizontalMultiLevelHierarchy"/>
    <dgm:cxn modelId="{9E241220-49B5-F040-944B-E00520EB4C63}" type="presParOf" srcId="{70DEFAEF-C09C-4548-A295-15EEB0FDAE9F}" destId="{5CD7ACB1-BCB4-1944-8952-FD5C27052644}" srcOrd="3" destOrd="0" presId="urn:microsoft.com/office/officeart/2008/layout/HorizontalMultiLevelHierarchy"/>
    <dgm:cxn modelId="{783E57CE-F505-8341-8829-875247572120}" type="presParOf" srcId="{5CD7ACB1-BCB4-1944-8952-FD5C27052644}" destId="{55557721-AF15-3F46-AD38-BFA2FF8F6BD9}" srcOrd="0" destOrd="0" presId="urn:microsoft.com/office/officeart/2008/layout/HorizontalMultiLevelHierarchy"/>
    <dgm:cxn modelId="{24027EB4-A1DD-BB40-8877-058554AFA81F}" type="presParOf" srcId="{5CD7ACB1-BCB4-1944-8952-FD5C27052644}" destId="{956398B7-5462-894C-8E01-28721FA86B12}" srcOrd="1" destOrd="0" presId="urn:microsoft.com/office/officeart/2008/layout/HorizontalMultiLevelHierarchy"/>
    <dgm:cxn modelId="{592BC45A-691A-8947-A276-FD233121109C}" type="presParOf" srcId="{70DEFAEF-C09C-4548-A295-15EEB0FDAE9F}" destId="{BE21CA76-BD32-1941-8149-108C2526E89F}" srcOrd="4" destOrd="0" presId="urn:microsoft.com/office/officeart/2008/layout/HorizontalMultiLevelHierarchy"/>
    <dgm:cxn modelId="{A52E7A15-4270-094D-8AA1-D315C9024A2D}" type="presParOf" srcId="{BE21CA76-BD32-1941-8149-108C2526E89F}" destId="{F32D874F-6736-E84C-A081-8EB31B745FFB}" srcOrd="0" destOrd="0" presId="urn:microsoft.com/office/officeart/2008/layout/HorizontalMultiLevelHierarchy"/>
    <dgm:cxn modelId="{34E8BA87-8D6B-DE49-AE2E-6AFC9ECCD19E}" type="presParOf" srcId="{70DEFAEF-C09C-4548-A295-15EEB0FDAE9F}" destId="{EBC55CAB-9DC3-D74C-B82A-6895F429A459}" srcOrd="5" destOrd="0" presId="urn:microsoft.com/office/officeart/2008/layout/HorizontalMultiLevelHierarchy"/>
    <dgm:cxn modelId="{4E0023F6-4A65-B547-B635-FBAD1E90CF68}" type="presParOf" srcId="{EBC55CAB-9DC3-D74C-B82A-6895F429A459}" destId="{8CCA07ED-97A8-264E-9B01-D6B79CA7B4A4}" srcOrd="0" destOrd="0" presId="urn:microsoft.com/office/officeart/2008/layout/HorizontalMultiLevelHierarchy"/>
    <dgm:cxn modelId="{FE5E8156-5001-054D-BC2B-2D900ED6FC3E}" type="presParOf" srcId="{EBC55CAB-9DC3-D74C-B82A-6895F429A459}" destId="{27A67E7E-EE08-3942-A07A-F92298FA0611}" srcOrd="1" destOrd="0" presId="urn:microsoft.com/office/officeart/2008/layout/HorizontalMultiLevelHierarchy"/>
    <dgm:cxn modelId="{0C2B6252-587D-EC44-9DEE-4B9FE0ABDAB6}" type="presParOf" srcId="{70DEFAEF-C09C-4548-A295-15EEB0FDAE9F}" destId="{E6040120-3FF2-7340-A9A4-F890CAC67523}" srcOrd="6" destOrd="0" presId="urn:microsoft.com/office/officeart/2008/layout/HorizontalMultiLevelHierarchy"/>
    <dgm:cxn modelId="{8934AD54-5450-AE4B-AF71-2CF63D13A123}" type="presParOf" srcId="{E6040120-3FF2-7340-A9A4-F890CAC67523}" destId="{5212BE7A-9D8F-AA4E-9940-AB7F623C4D5C}" srcOrd="0" destOrd="0" presId="urn:microsoft.com/office/officeart/2008/layout/HorizontalMultiLevelHierarchy"/>
    <dgm:cxn modelId="{75616D86-63B1-3F4F-AA2D-90136BFA7C35}" type="presParOf" srcId="{70DEFAEF-C09C-4548-A295-15EEB0FDAE9F}" destId="{F796A14B-E15C-5B4B-A47C-06B5E309CF1A}" srcOrd="7" destOrd="0" presId="urn:microsoft.com/office/officeart/2008/layout/HorizontalMultiLevelHierarchy"/>
    <dgm:cxn modelId="{7C9A04AE-4CE0-784E-B83E-C8ED71670D3E}" type="presParOf" srcId="{F796A14B-E15C-5B4B-A47C-06B5E309CF1A}" destId="{9241913A-175C-1D4B-87A8-322C1248D4F6}" srcOrd="0" destOrd="0" presId="urn:microsoft.com/office/officeart/2008/layout/HorizontalMultiLevelHierarchy"/>
    <dgm:cxn modelId="{7784ECE6-1A29-B849-90E2-79DA9C65C9A3}" type="presParOf" srcId="{F796A14B-E15C-5B4B-A47C-06B5E309CF1A}" destId="{4A4E4EA5-3CEA-2349-89ED-2D595ADF8081}" srcOrd="1" destOrd="0" presId="urn:microsoft.com/office/officeart/2008/layout/HorizontalMultiLevelHierarchy"/>
    <dgm:cxn modelId="{5273FCD6-A624-FF4D-8995-6D3660806568}" type="presParOf" srcId="{70DEFAEF-C09C-4548-A295-15EEB0FDAE9F}" destId="{4A7012E8-3F01-B84F-A2BB-90B25BA963E0}" srcOrd="8" destOrd="0" presId="urn:microsoft.com/office/officeart/2008/layout/HorizontalMultiLevelHierarchy"/>
    <dgm:cxn modelId="{42866F33-7BD7-8342-AB49-3202FE41BDBA}" type="presParOf" srcId="{4A7012E8-3F01-B84F-A2BB-90B25BA963E0}" destId="{C7F9FEDD-9110-1344-89FC-EF0C9ADE613D}" srcOrd="0" destOrd="0" presId="urn:microsoft.com/office/officeart/2008/layout/HorizontalMultiLevelHierarchy"/>
    <dgm:cxn modelId="{BC1EB0A1-3CC3-474B-878A-88AAD95EFB26}" type="presParOf" srcId="{70DEFAEF-C09C-4548-A295-15EEB0FDAE9F}" destId="{A3999B38-D8FC-AB44-BCB3-8CE588EDCF47}" srcOrd="9" destOrd="0" presId="urn:microsoft.com/office/officeart/2008/layout/HorizontalMultiLevelHierarchy"/>
    <dgm:cxn modelId="{574FCD15-B7B9-C24D-9FB4-1C67D9ECADA7}" type="presParOf" srcId="{A3999B38-D8FC-AB44-BCB3-8CE588EDCF47}" destId="{5F69FE2F-C518-3643-BC00-66EA452CD48D}" srcOrd="0" destOrd="0" presId="urn:microsoft.com/office/officeart/2008/layout/HorizontalMultiLevelHierarchy"/>
    <dgm:cxn modelId="{3CA42FE7-A233-F148-A885-7B9C49BD5209}" type="presParOf" srcId="{A3999B38-D8FC-AB44-BCB3-8CE588EDCF47}" destId="{0FBDD6FA-8C9D-C546-9CF4-AEC8E45CD95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012E8-3F01-B84F-A2BB-90B25BA963E0}">
      <dsp:nvSpPr>
        <dsp:cNvPr id="0" name=""/>
        <dsp:cNvSpPr/>
      </dsp:nvSpPr>
      <dsp:spPr>
        <a:xfrm>
          <a:off x="2021740" y="2540000"/>
          <a:ext cx="555261" cy="2116087"/>
        </a:xfrm>
        <a:custGeom>
          <a:avLst/>
          <a:gdLst/>
          <a:ahLst/>
          <a:cxnLst/>
          <a:rect l="0" t="0" r="0" b="0"/>
          <a:pathLst>
            <a:path>
              <a:moveTo>
                <a:pt x="0" y="0"/>
              </a:moveTo>
              <a:lnTo>
                <a:pt x="277630" y="0"/>
              </a:lnTo>
              <a:lnTo>
                <a:pt x="277630" y="2116087"/>
              </a:lnTo>
              <a:lnTo>
                <a:pt x="555261" y="211608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244678" y="3543350"/>
        <a:ext cx="109386" cy="109386"/>
      </dsp:txXfrm>
    </dsp:sp>
    <dsp:sp modelId="{E6040120-3FF2-7340-A9A4-F890CAC67523}">
      <dsp:nvSpPr>
        <dsp:cNvPr id="0" name=""/>
        <dsp:cNvSpPr/>
      </dsp:nvSpPr>
      <dsp:spPr>
        <a:xfrm>
          <a:off x="2021740" y="2540000"/>
          <a:ext cx="555261" cy="1058043"/>
        </a:xfrm>
        <a:custGeom>
          <a:avLst/>
          <a:gdLst/>
          <a:ahLst/>
          <a:cxnLst/>
          <a:rect l="0" t="0" r="0" b="0"/>
          <a:pathLst>
            <a:path>
              <a:moveTo>
                <a:pt x="0" y="0"/>
              </a:moveTo>
              <a:lnTo>
                <a:pt x="277630" y="0"/>
              </a:lnTo>
              <a:lnTo>
                <a:pt x="277630" y="1058043"/>
              </a:lnTo>
              <a:lnTo>
                <a:pt x="555261" y="1058043"/>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69499" y="3039149"/>
        <a:ext cx="59744" cy="59744"/>
      </dsp:txXfrm>
    </dsp:sp>
    <dsp:sp modelId="{BE21CA76-BD32-1941-8149-108C2526E89F}">
      <dsp:nvSpPr>
        <dsp:cNvPr id="0" name=""/>
        <dsp:cNvSpPr/>
      </dsp:nvSpPr>
      <dsp:spPr>
        <a:xfrm>
          <a:off x="2021740" y="2494280"/>
          <a:ext cx="555261" cy="91440"/>
        </a:xfrm>
        <a:custGeom>
          <a:avLst/>
          <a:gdLst/>
          <a:ahLst/>
          <a:cxnLst/>
          <a:rect l="0" t="0" r="0" b="0"/>
          <a:pathLst>
            <a:path>
              <a:moveTo>
                <a:pt x="0" y="45720"/>
              </a:moveTo>
              <a:lnTo>
                <a:pt x="555261" y="45720"/>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85490" y="2526118"/>
        <a:ext cx="27763" cy="27763"/>
      </dsp:txXfrm>
    </dsp:sp>
    <dsp:sp modelId="{52B8FD14-4076-9D49-8473-6FA0E304ECD2}">
      <dsp:nvSpPr>
        <dsp:cNvPr id="0" name=""/>
        <dsp:cNvSpPr/>
      </dsp:nvSpPr>
      <dsp:spPr>
        <a:xfrm>
          <a:off x="2021740" y="1481956"/>
          <a:ext cx="555261" cy="1058043"/>
        </a:xfrm>
        <a:custGeom>
          <a:avLst/>
          <a:gdLst/>
          <a:ahLst/>
          <a:cxnLst/>
          <a:rect l="0" t="0" r="0" b="0"/>
          <a:pathLst>
            <a:path>
              <a:moveTo>
                <a:pt x="0" y="1058043"/>
              </a:moveTo>
              <a:lnTo>
                <a:pt x="277630" y="1058043"/>
              </a:lnTo>
              <a:lnTo>
                <a:pt x="277630" y="0"/>
              </a:lnTo>
              <a:lnTo>
                <a:pt x="555261" y="0"/>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69499" y="1981105"/>
        <a:ext cx="59744" cy="59744"/>
      </dsp:txXfrm>
    </dsp:sp>
    <dsp:sp modelId="{62F0F4CB-7FF3-2544-BE82-F73FAFF3294E}">
      <dsp:nvSpPr>
        <dsp:cNvPr id="0" name=""/>
        <dsp:cNvSpPr/>
      </dsp:nvSpPr>
      <dsp:spPr>
        <a:xfrm>
          <a:off x="2021740" y="423912"/>
          <a:ext cx="555261" cy="2116087"/>
        </a:xfrm>
        <a:custGeom>
          <a:avLst/>
          <a:gdLst/>
          <a:ahLst/>
          <a:cxnLst/>
          <a:rect l="0" t="0" r="0" b="0"/>
          <a:pathLst>
            <a:path>
              <a:moveTo>
                <a:pt x="0" y="2116087"/>
              </a:moveTo>
              <a:lnTo>
                <a:pt x="277630" y="2116087"/>
              </a:lnTo>
              <a:lnTo>
                <a:pt x="277630" y="0"/>
              </a:lnTo>
              <a:lnTo>
                <a:pt x="555261" y="0"/>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244678" y="1427262"/>
        <a:ext cx="109386" cy="109386"/>
      </dsp:txXfrm>
    </dsp:sp>
    <dsp:sp modelId="{E4D883DB-ADAD-E44E-89FC-CEC16C0477F1}">
      <dsp:nvSpPr>
        <dsp:cNvPr id="0" name=""/>
        <dsp:cNvSpPr/>
      </dsp:nvSpPr>
      <dsp:spPr>
        <a:xfrm rot="16200000">
          <a:off x="-628937" y="2116782"/>
          <a:ext cx="4454921" cy="846435"/>
        </a:xfrm>
        <a:prstGeom prst="rect">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Libraries</a:t>
          </a:r>
          <a:endParaRPr lang="en-US" sz="5500" kern="1200" dirty="0"/>
        </a:p>
      </dsp:txBody>
      <dsp:txXfrm>
        <a:off x="-628937" y="2116782"/>
        <a:ext cx="4454921" cy="846435"/>
      </dsp:txXfrm>
    </dsp:sp>
    <dsp:sp modelId="{77CB6B9A-8780-EB40-9DB9-F0119D1A5617}">
      <dsp:nvSpPr>
        <dsp:cNvPr id="0" name=""/>
        <dsp:cNvSpPr/>
      </dsp:nvSpPr>
      <dsp:spPr>
        <a:xfrm>
          <a:off x="2577002" y="694"/>
          <a:ext cx="4108324" cy="846435"/>
        </a:xfrm>
        <a:prstGeom prst="rect">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Social Media</a:t>
          </a:r>
          <a:endParaRPr lang="en-US" sz="3300" kern="1200" dirty="0"/>
        </a:p>
      </dsp:txBody>
      <dsp:txXfrm>
        <a:off x="2577002" y="694"/>
        <a:ext cx="4108324" cy="846435"/>
      </dsp:txXfrm>
    </dsp:sp>
    <dsp:sp modelId="{55557721-AF15-3F46-AD38-BFA2FF8F6BD9}">
      <dsp:nvSpPr>
        <dsp:cNvPr id="0" name=""/>
        <dsp:cNvSpPr/>
      </dsp:nvSpPr>
      <dsp:spPr>
        <a:xfrm>
          <a:off x="2577002" y="1058738"/>
          <a:ext cx="4061459" cy="846435"/>
        </a:xfrm>
        <a:prstGeom prst="rect">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Online Spaces</a:t>
          </a:r>
          <a:endParaRPr lang="en-US" sz="3200" kern="1200" dirty="0"/>
        </a:p>
      </dsp:txBody>
      <dsp:txXfrm>
        <a:off x="2577002" y="1058738"/>
        <a:ext cx="4061459" cy="846435"/>
      </dsp:txXfrm>
    </dsp:sp>
    <dsp:sp modelId="{8CCA07ED-97A8-264E-9B01-D6B79CA7B4A4}">
      <dsp:nvSpPr>
        <dsp:cNvPr id="0" name=""/>
        <dsp:cNvSpPr/>
      </dsp:nvSpPr>
      <dsp:spPr>
        <a:xfrm>
          <a:off x="2577002" y="2116782"/>
          <a:ext cx="4082143" cy="846435"/>
        </a:xfrm>
        <a:prstGeom prst="rect">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Physical Spaces</a:t>
          </a:r>
          <a:endParaRPr lang="en-US" sz="3100" kern="1200" dirty="0"/>
        </a:p>
      </dsp:txBody>
      <dsp:txXfrm>
        <a:off x="2577002" y="2116782"/>
        <a:ext cx="4082143" cy="846435"/>
      </dsp:txXfrm>
    </dsp:sp>
    <dsp:sp modelId="{9241913A-175C-1D4B-87A8-322C1248D4F6}">
      <dsp:nvSpPr>
        <dsp:cNvPr id="0" name=""/>
        <dsp:cNvSpPr/>
      </dsp:nvSpPr>
      <dsp:spPr>
        <a:xfrm>
          <a:off x="2577002" y="3174826"/>
          <a:ext cx="4033558" cy="846435"/>
        </a:xfrm>
        <a:prstGeom prst="rect">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Users as Makers</a:t>
          </a:r>
          <a:endParaRPr lang="en-US" sz="3000" kern="1200" dirty="0"/>
        </a:p>
      </dsp:txBody>
      <dsp:txXfrm>
        <a:off x="2577002" y="3174826"/>
        <a:ext cx="4033558" cy="846435"/>
      </dsp:txXfrm>
    </dsp:sp>
    <dsp:sp modelId="{5F69FE2F-C518-3643-BC00-66EA452CD48D}">
      <dsp:nvSpPr>
        <dsp:cNvPr id="0" name=""/>
        <dsp:cNvSpPr/>
      </dsp:nvSpPr>
      <dsp:spPr>
        <a:xfrm>
          <a:off x="2577002" y="4232870"/>
          <a:ext cx="4061459" cy="846435"/>
        </a:xfrm>
        <a:prstGeom prst="rect">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Users as Creators</a:t>
          </a:r>
          <a:endParaRPr lang="en-US" sz="2900" kern="1200" dirty="0"/>
        </a:p>
      </dsp:txBody>
      <dsp:txXfrm>
        <a:off x="2577002" y="4232870"/>
        <a:ext cx="4061459" cy="84643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A218DC-9B92-A74E-A7A4-4D8BCAB05FD2}" type="datetimeFigureOut">
              <a:rPr lang="en-US" smtClean="0"/>
              <a:t>11/2/12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DEF424-C97C-CA4E-AC78-3F7E611B5505}" type="slidenum">
              <a:rPr lang="en-US" smtClean="0"/>
              <a:t>‹#›</a:t>
            </a:fld>
            <a:endParaRPr lang="en-US"/>
          </a:p>
        </p:txBody>
      </p:sp>
    </p:spTree>
    <p:extLst>
      <p:ext uri="{BB962C8B-B14F-4D97-AF65-F5344CB8AC3E}">
        <p14:creationId xmlns:p14="http://schemas.microsoft.com/office/powerpoint/2010/main" val="25207561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www.slideshare.net</a:t>
            </a:r>
            <a:r>
              <a:rPr lang="en-US" dirty="0" smtClean="0"/>
              <a:t>/</a:t>
            </a:r>
            <a:r>
              <a:rPr lang="en-US" dirty="0" err="1" smtClean="0"/>
              <a:t>edsonm</a:t>
            </a:r>
            <a:r>
              <a:rPr lang="en-US" dirty="0" smtClean="0"/>
              <a:t>/</a:t>
            </a:r>
            <a:r>
              <a:rPr lang="en-US" dirty="0" err="1" smtClean="0"/>
              <a:t>michael</a:t>
            </a:r>
            <a:r>
              <a:rPr lang="en-US" dirty="0" smtClean="0"/>
              <a:t>-</a:t>
            </a:r>
            <a:r>
              <a:rPr lang="en-US" dirty="0" err="1" smtClean="0"/>
              <a:t>edson</a:t>
            </a:r>
            <a:r>
              <a:rPr lang="en-US" dirty="0" smtClean="0"/>
              <a:t>-let-us-go-boldly-into-the-present-text-version</a:t>
            </a:r>
          </a:p>
          <a:p>
            <a:endParaRPr lang="en-US" dirty="0" smtClean="0"/>
          </a:p>
          <a:p>
            <a:r>
              <a:rPr lang="en-US" dirty="0" smtClean="0"/>
              <a:t>We are living in our own future. If you’d asked an educated adult in the early 1980s “Will you ever be able to hold a supercomputer in the palm of your hand, with instant access</a:t>
            </a:r>
            <a:r>
              <a:rPr lang="en-US" baseline="0" dirty="0" smtClean="0"/>
              <a:t> to a worldwide network of information?” You’d probably get a good laugh and a “What do you think this is, Star Trek?” Yeah, the joke’s on us.</a:t>
            </a:r>
          </a:p>
          <a:p>
            <a:endParaRPr lang="en-US" baseline="0" dirty="0" smtClean="0"/>
          </a:p>
          <a:p>
            <a:r>
              <a:rPr lang="en-US" baseline="0" dirty="0" smtClean="0"/>
              <a:t>We are living in that science fiction future right now.</a:t>
            </a:r>
            <a:endParaRPr lang="en-US" dirty="0" smtClean="0"/>
          </a:p>
        </p:txBody>
      </p:sp>
      <p:sp>
        <p:nvSpPr>
          <p:cNvPr id="4" name="Slide Number Placeholder 3"/>
          <p:cNvSpPr>
            <a:spLocks noGrp="1"/>
          </p:cNvSpPr>
          <p:nvPr>
            <p:ph type="sldNum" sz="quarter" idx="10"/>
          </p:nvPr>
        </p:nvSpPr>
        <p:spPr/>
        <p:txBody>
          <a:bodyPr/>
          <a:lstStyle/>
          <a:p>
            <a:fld id="{B0DEF424-C97C-CA4E-AC78-3F7E611B5505}" type="slidenum">
              <a:rPr lang="en-US" smtClean="0"/>
              <a:t>2</a:t>
            </a:fld>
            <a:endParaRPr lang="en-US"/>
          </a:p>
        </p:txBody>
      </p:sp>
    </p:spTree>
    <p:extLst>
      <p:ext uri="{BB962C8B-B14F-4D97-AF65-F5344CB8AC3E}">
        <p14:creationId xmlns:p14="http://schemas.microsoft.com/office/powerpoint/2010/main" val="2226907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one I found that someone else had created. </a:t>
            </a:r>
            <a:r>
              <a:rPr lang="en-US" dirty="0" err="1" smtClean="0"/>
              <a:t>www.bpl.org</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14</a:t>
            </a:fld>
            <a:endParaRPr lang="en-US"/>
          </a:p>
        </p:txBody>
      </p:sp>
    </p:spTree>
    <p:extLst>
      <p:ext uri="{BB962C8B-B14F-4D97-AF65-F5344CB8AC3E}">
        <p14:creationId xmlns:p14="http://schemas.microsoft.com/office/powerpoint/2010/main" val="412380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Putting</a:t>
            </a:r>
            <a:r>
              <a:rPr lang="en-US" baseline="0" dirty="0" smtClean="0"/>
              <a:t> our collections and digitized objects online using Flickr</a:t>
            </a:r>
            <a:endParaRPr lang="en-US" dirty="0" smtClean="0"/>
          </a:p>
        </p:txBody>
      </p:sp>
      <p:sp>
        <p:nvSpPr>
          <p:cNvPr id="4" name="Slide Number Placeholder 3"/>
          <p:cNvSpPr>
            <a:spLocks noGrp="1"/>
          </p:cNvSpPr>
          <p:nvPr>
            <p:ph type="sldNum" sz="quarter" idx="10"/>
          </p:nvPr>
        </p:nvSpPr>
        <p:spPr/>
        <p:txBody>
          <a:bodyPr/>
          <a:lstStyle/>
          <a:p>
            <a:fld id="{B0DEF424-C97C-CA4E-AC78-3F7E611B5505}" type="slidenum">
              <a:rPr lang="en-US" smtClean="0"/>
              <a:t>15</a:t>
            </a:fld>
            <a:endParaRPr lang="en-US"/>
          </a:p>
        </p:txBody>
      </p:sp>
    </p:spTree>
    <p:extLst>
      <p:ext uri="{BB962C8B-B14F-4D97-AF65-F5344CB8AC3E}">
        <p14:creationId xmlns:p14="http://schemas.microsoft.com/office/powerpoint/2010/main" val="37127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self- or</a:t>
            </a:r>
            <a:r>
              <a:rPr lang="en-US" baseline="0" dirty="0" smtClean="0"/>
              <a:t> web-hosted platform like </a:t>
            </a:r>
            <a:r>
              <a:rPr lang="en-US" dirty="0" err="1" smtClean="0"/>
              <a:t>Omeka.org</a:t>
            </a:r>
            <a:endParaRPr lang="en-US" dirty="0" smtClean="0"/>
          </a:p>
          <a:p>
            <a:endParaRPr lang="en-US" dirty="0" smtClean="0"/>
          </a:p>
          <a:p>
            <a:r>
              <a:rPr lang="en-US" dirty="0" smtClean="0"/>
              <a:t>http://</a:t>
            </a:r>
            <a:r>
              <a:rPr lang="en-US" dirty="0" err="1" smtClean="0"/>
              <a:t>exhibits.congregationallibrary.org</a:t>
            </a:r>
            <a:r>
              <a:rPr lang="en-US" dirty="0" smtClean="0"/>
              <a:t>/</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16</a:t>
            </a:fld>
            <a:endParaRPr lang="en-US"/>
          </a:p>
        </p:txBody>
      </p:sp>
    </p:spTree>
    <p:extLst>
      <p:ext uri="{BB962C8B-B14F-4D97-AF65-F5344CB8AC3E}">
        <p14:creationId xmlns:p14="http://schemas.microsoft.com/office/powerpoint/2010/main" val="1554807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Collaborating together into large repositories like the one being built</a:t>
            </a:r>
            <a:r>
              <a:rPr lang="en-US" baseline="0" dirty="0" smtClean="0"/>
              <a:t> for the Digital Commonwealth</a:t>
            </a:r>
            <a:endParaRPr lang="en-US" dirty="0" smtClean="0"/>
          </a:p>
          <a:p>
            <a:endParaRPr lang="en-US" dirty="0" smtClean="0"/>
          </a:p>
          <a:p>
            <a:r>
              <a:rPr lang="en-US" dirty="0" smtClean="0"/>
              <a:t>http</a:t>
            </a:r>
            <a:r>
              <a:rPr lang="en-US" dirty="0" smtClean="0"/>
              <a:t>://</a:t>
            </a:r>
            <a:r>
              <a:rPr lang="en-US" dirty="0" err="1" smtClean="0"/>
              <a:t>www.digitalcommonwealth.org</a:t>
            </a:r>
            <a:r>
              <a:rPr lang="en-US" dirty="0" smtClean="0"/>
              <a:t>/</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17</a:t>
            </a:fld>
            <a:endParaRPr lang="en-US"/>
          </a:p>
        </p:txBody>
      </p:sp>
    </p:spTree>
    <p:extLst>
      <p:ext uri="{BB962C8B-B14F-4D97-AF65-F5344CB8AC3E}">
        <p14:creationId xmlns:p14="http://schemas.microsoft.com/office/powerpoint/2010/main" val="1803154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in national/international initiatives and platforms </a:t>
            </a:r>
          </a:p>
          <a:p>
            <a:endParaRPr lang="en-US" dirty="0" smtClean="0"/>
          </a:p>
          <a:p>
            <a:r>
              <a:rPr lang="en-US" dirty="0" err="1" smtClean="0"/>
              <a:t>Archive.org</a:t>
            </a:r>
            <a:endParaRPr lang="en-US" dirty="0" smtClean="0"/>
          </a:p>
          <a:p>
            <a:endParaRPr lang="en-US" dirty="0" smtClean="0"/>
          </a:p>
          <a:p>
            <a:r>
              <a:rPr lang="en-US" dirty="0" err="1" smtClean="0"/>
              <a:t>Openlibrary.org</a:t>
            </a:r>
            <a:endParaRPr lang="en-US" dirty="0" smtClean="0"/>
          </a:p>
          <a:p>
            <a:endParaRPr lang="en-US" dirty="0" smtClean="0"/>
          </a:p>
          <a:p>
            <a:r>
              <a:rPr lang="en-US" dirty="0" smtClean="0"/>
              <a:t>http://</a:t>
            </a:r>
            <a:r>
              <a:rPr lang="en-US" dirty="0" err="1" smtClean="0"/>
              <a:t>dp.la</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www.loc.gov</a:t>
            </a:r>
            <a:r>
              <a:rPr lang="en-US" dirty="0" smtClean="0"/>
              <a:t>/jukebox/</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0DEF424-C97C-CA4E-AC78-3F7E611B5505}" type="slidenum">
              <a:rPr lang="en-US" smtClean="0"/>
              <a:t>18</a:t>
            </a:fld>
            <a:endParaRPr lang="en-US"/>
          </a:p>
        </p:txBody>
      </p:sp>
    </p:spTree>
    <p:extLst>
      <p:ext uri="{BB962C8B-B14F-4D97-AF65-F5344CB8AC3E}">
        <p14:creationId xmlns:p14="http://schemas.microsoft.com/office/powerpoint/2010/main" val="237459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www.googleartproject.com</a:t>
            </a:r>
            <a:r>
              <a:rPr lang="en-US" dirty="0" smtClean="0"/>
              <a:t>/</a:t>
            </a:r>
          </a:p>
          <a:p>
            <a:endParaRPr lang="en-US" dirty="0" smtClean="0"/>
          </a:p>
          <a:p>
            <a:r>
              <a:rPr lang="en-US" dirty="0" smtClean="0"/>
              <a:t>MBTA – inside stations</a:t>
            </a:r>
          </a:p>
          <a:p>
            <a:endParaRPr lang="en-US" dirty="0" smtClean="0"/>
          </a:p>
          <a:p>
            <a:r>
              <a:rPr lang="en-US" dirty="0" smtClean="0"/>
              <a:t>Heard</a:t>
            </a:r>
            <a:r>
              <a:rPr lang="en-US" baseline="0" dirty="0" smtClean="0"/>
              <a:t> about Inside Libraries </a:t>
            </a:r>
            <a:r>
              <a:rPr lang="en-US" baseline="0" dirty="0" smtClean="0"/>
              <a:t>initiative – BPL recently participated, so that in a few weeks, Android device users can actually use Google Maps on their device to get turn-by-turn directions *inside* the BPL. Google’s initiative that we can benefit from.</a:t>
            </a:r>
            <a:endParaRPr lang="en-US" baseline="0" dirty="0" smtClean="0"/>
          </a:p>
        </p:txBody>
      </p:sp>
      <p:sp>
        <p:nvSpPr>
          <p:cNvPr id="4" name="Slide Number Placeholder 3"/>
          <p:cNvSpPr>
            <a:spLocks noGrp="1"/>
          </p:cNvSpPr>
          <p:nvPr>
            <p:ph type="sldNum" sz="quarter" idx="10"/>
          </p:nvPr>
        </p:nvSpPr>
        <p:spPr/>
        <p:txBody>
          <a:bodyPr/>
          <a:lstStyle/>
          <a:p>
            <a:fld id="{B0DEF424-C97C-CA4E-AC78-3F7E611B5505}" type="slidenum">
              <a:rPr lang="en-US" smtClean="0"/>
              <a:t>19</a:t>
            </a:fld>
            <a:endParaRPr lang="en-US"/>
          </a:p>
        </p:txBody>
      </p:sp>
    </p:spTree>
    <p:extLst>
      <p:ext uri="{BB962C8B-B14F-4D97-AF65-F5344CB8AC3E}">
        <p14:creationId xmlns:p14="http://schemas.microsoft.com/office/powerpoint/2010/main" val="1694287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 </a:t>
            </a:r>
            <a:r>
              <a:rPr lang="en-US" baseline="0" dirty="0" err="1" smtClean="0"/>
              <a:t>DropBox</a:t>
            </a:r>
            <a:r>
              <a:rPr lang="en-US" baseline="0" dirty="0" smtClean="0"/>
              <a:t> </a:t>
            </a:r>
            <a:r>
              <a:rPr lang="en-US" baseline="0" dirty="0" err="1" smtClean="0"/>
              <a:t>iCloud</a:t>
            </a:r>
            <a:r>
              <a:rPr lang="en-US" baseline="0" dirty="0" smtClean="0"/>
              <a:t> </a:t>
            </a:r>
            <a:r>
              <a:rPr lang="en-US" baseline="0" dirty="0" err="1" smtClean="0"/>
              <a:t>MSLive</a:t>
            </a:r>
            <a:r>
              <a:rPr lang="en-US" baseline="0" dirty="0" smtClean="0"/>
              <a:t> Amazon Cloud</a:t>
            </a:r>
          </a:p>
          <a:p>
            <a:endParaRPr lang="en-US" baseline="0" dirty="0" smtClean="0"/>
          </a:p>
          <a:p>
            <a:r>
              <a:rPr lang="en-US" baseline="0" dirty="0" smtClean="0"/>
              <a:t>As a collaboration tool – </a:t>
            </a:r>
          </a:p>
          <a:p>
            <a:endParaRPr lang="en-US" baseline="0" dirty="0" smtClean="0"/>
          </a:p>
          <a:p>
            <a:r>
              <a:rPr lang="en-US" baseline="0" dirty="0" smtClean="0"/>
              <a:t>Michael &amp; I working on personas workshop</a:t>
            </a:r>
          </a:p>
          <a:p>
            <a:r>
              <a:rPr lang="en-US" baseline="0" dirty="0" smtClean="0"/>
              <a:t>Maurice sharing the Polaris training tools with me</a:t>
            </a:r>
          </a:p>
          <a:p>
            <a:r>
              <a:rPr lang="en-US" baseline="0" dirty="0" smtClean="0"/>
              <a:t>The folder for the music at </a:t>
            </a:r>
            <a:r>
              <a:rPr lang="en-US" baseline="0" dirty="0" err="1" smtClean="0"/>
              <a:t>SpinJam</a:t>
            </a:r>
            <a:endParaRPr lang="en-US" baseline="0" dirty="0" smtClean="0"/>
          </a:p>
          <a:p>
            <a:endParaRPr lang="en-US" baseline="0" dirty="0" smtClean="0"/>
          </a:p>
          <a:p>
            <a:r>
              <a:rPr lang="en-US" dirty="0" smtClean="0"/>
              <a:t>LOCKSS lots</a:t>
            </a:r>
            <a:r>
              <a:rPr lang="en-US" baseline="0" dirty="0" smtClean="0"/>
              <a:t> of copies keeps stuff safe - </a:t>
            </a:r>
            <a:r>
              <a:rPr lang="en-US" dirty="0" err="1" smtClean="0"/>
              <a:t>Lockss.stanford.edu</a:t>
            </a:r>
            <a:endParaRPr lang="en-US" dirty="0" smtClean="0"/>
          </a:p>
        </p:txBody>
      </p:sp>
      <p:sp>
        <p:nvSpPr>
          <p:cNvPr id="4" name="Slide Number Placeholder 3"/>
          <p:cNvSpPr>
            <a:spLocks noGrp="1"/>
          </p:cNvSpPr>
          <p:nvPr>
            <p:ph type="sldNum" sz="quarter" idx="10"/>
          </p:nvPr>
        </p:nvSpPr>
        <p:spPr/>
        <p:txBody>
          <a:bodyPr/>
          <a:lstStyle/>
          <a:p>
            <a:fld id="{B0DEF424-C97C-CA4E-AC78-3F7E611B5505}" type="slidenum">
              <a:rPr lang="en-US" smtClean="0"/>
              <a:t>20</a:t>
            </a:fld>
            <a:endParaRPr lang="en-US"/>
          </a:p>
        </p:txBody>
      </p:sp>
    </p:spTree>
    <p:extLst>
      <p:ext uri="{BB962C8B-B14F-4D97-AF65-F5344CB8AC3E}">
        <p14:creationId xmlns:p14="http://schemas.microsoft.com/office/powerpoint/2010/main" val="1556584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Amazon Web</a:t>
            </a:r>
            <a:r>
              <a:rPr lang="en-US" baseline="0" dirty="0" smtClean="0"/>
              <a:t> Services – server time</a:t>
            </a:r>
          </a:p>
          <a:p>
            <a:endParaRPr lang="en-US" baseline="0" dirty="0" smtClean="0"/>
          </a:p>
          <a:p>
            <a:r>
              <a:rPr lang="en-US" dirty="0" smtClean="0"/>
              <a:t>Computing time</a:t>
            </a:r>
          </a:p>
          <a:p>
            <a:r>
              <a:rPr lang="en-US" dirty="0" smtClean="0"/>
              <a:t>Storage &amp; backup</a:t>
            </a:r>
          </a:p>
          <a:p>
            <a:r>
              <a:rPr lang="en-US" dirty="0" smtClean="0"/>
              <a:t>Database</a:t>
            </a:r>
            <a:r>
              <a:rPr lang="en-US" baseline="0" dirty="0" smtClean="0"/>
              <a:t> &amp; website hosting</a:t>
            </a:r>
          </a:p>
          <a:p>
            <a:endParaRPr lang="en-US" baseline="0" dirty="0" smtClean="0"/>
          </a:p>
        </p:txBody>
      </p:sp>
      <p:sp>
        <p:nvSpPr>
          <p:cNvPr id="4" name="Slide Number Placeholder 3"/>
          <p:cNvSpPr>
            <a:spLocks noGrp="1"/>
          </p:cNvSpPr>
          <p:nvPr>
            <p:ph type="sldNum" sz="quarter" idx="10"/>
          </p:nvPr>
        </p:nvSpPr>
        <p:spPr/>
        <p:txBody>
          <a:bodyPr/>
          <a:lstStyle/>
          <a:p>
            <a:fld id="{B0DEF424-C97C-CA4E-AC78-3F7E611B5505}" type="slidenum">
              <a:rPr lang="en-US" smtClean="0"/>
              <a:t>21</a:t>
            </a:fld>
            <a:endParaRPr lang="en-US"/>
          </a:p>
        </p:txBody>
      </p:sp>
    </p:spTree>
    <p:extLst>
      <p:ext uri="{BB962C8B-B14F-4D97-AF65-F5344CB8AC3E}">
        <p14:creationId xmlns:p14="http://schemas.microsoft.com/office/powerpoint/2010/main" val="3536449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22</a:t>
            </a:fld>
            <a:endParaRPr lang="en-US"/>
          </a:p>
        </p:txBody>
      </p:sp>
    </p:spTree>
    <p:extLst>
      <p:ext uri="{BB962C8B-B14F-4D97-AF65-F5344CB8AC3E}">
        <p14:creationId xmlns:p14="http://schemas.microsoft.com/office/powerpoint/2010/main" val="1544316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www.stopandshop.com</a:t>
            </a:r>
            <a:r>
              <a:rPr lang="en-US" dirty="0" smtClean="0"/>
              <a:t>/</a:t>
            </a:r>
            <a:r>
              <a:rPr lang="en-US" dirty="0" err="1" smtClean="0"/>
              <a:t>our_stores</a:t>
            </a:r>
            <a:r>
              <a:rPr lang="en-US" dirty="0" smtClean="0"/>
              <a:t>/tools/</a:t>
            </a:r>
            <a:r>
              <a:rPr lang="en-US" dirty="0" err="1" smtClean="0"/>
              <a:t>scan_it_mobile.htm?svcid</a:t>
            </a:r>
            <a:r>
              <a:rPr lang="en-US" dirty="0" smtClean="0"/>
              <a:t>=SCAN_IT_MOBILE#</a:t>
            </a:r>
          </a:p>
          <a:p>
            <a:endParaRPr lang="en-US" dirty="0" smtClean="0"/>
          </a:p>
          <a:p>
            <a:r>
              <a:rPr lang="en-US" dirty="0" smtClean="0"/>
              <a:t>Post about</a:t>
            </a:r>
            <a:r>
              <a:rPr lang="en-US" baseline="0" dirty="0" smtClean="0"/>
              <a:t> it at </a:t>
            </a:r>
            <a:r>
              <a:rPr lang="en-US" baseline="0" dirty="0" err="1" smtClean="0"/>
              <a:t>blog.bpl.org</a:t>
            </a:r>
            <a:r>
              <a:rPr lang="en-US" baseline="0" dirty="0" smtClean="0"/>
              <a:t>/</a:t>
            </a:r>
            <a:r>
              <a:rPr lang="en-US" baseline="0" dirty="0" err="1" smtClean="0"/>
              <a:t>lifeonline</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23</a:t>
            </a:fld>
            <a:endParaRPr lang="en-US"/>
          </a:p>
        </p:txBody>
      </p:sp>
    </p:spTree>
    <p:extLst>
      <p:ext uri="{BB962C8B-B14F-4D97-AF65-F5344CB8AC3E}">
        <p14:creationId xmlns:p14="http://schemas.microsoft.com/office/powerpoint/2010/main" val="1507598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Weinberger</a:t>
            </a:r>
            <a:r>
              <a:rPr lang="en-US" baseline="0" dirty="0" smtClean="0"/>
              <a:t> – author of Too Big To Know, Everything is Miscellaneous and others – gave the opening keynote at Internet Librarian. He talked about the Library as a Platform, a platform for us and for our users/patrons to create and develop and learn on. This is nothing new – Weinberger even mentioned that – but what is new is the myriad ways in which we can do this. We can do it just by making our existing stuff easier to find and use, and by adding services that support our users in doing what </a:t>
            </a:r>
            <a:r>
              <a:rPr lang="en-US" baseline="0" smtClean="0"/>
              <a:t>they want to do.</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4</a:t>
            </a:fld>
            <a:endParaRPr lang="en-US"/>
          </a:p>
        </p:txBody>
      </p:sp>
    </p:spTree>
    <p:extLst>
      <p:ext uri="{BB962C8B-B14F-4D97-AF65-F5344CB8AC3E}">
        <p14:creationId xmlns:p14="http://schemas.microsoft.com/office/powerpoint/2010/main" val="415043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24</a:t>
            </a:fld>
            <a:endParaRPr lang="en-US"/>
          </a:p>
        </p:txBody>
      </p:sp>
    </p:spTree>
    <p:extLst>
      <p:ext uri="{BB962C8B-B14F-4D97-AF65-F5344CB8AC3E}">
        <p14:creationId xmlns:p14="http://schemas.microsoft.com/office/powerpoint/2010/main" val="1771272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a:t>
            </a:r>
            <a:r>
              <a:rPr lang="en-US" dirty="0" err="1" smtClean="0"/>
              <a:t>Pival’s</a:t>
            </a:r>
            <a:r>
              <a:rPr lang="en-US" dirty="0" smtClean="0"/>
              <a:t> presentation</a:t>
            </a:r>
            <a:r>
              <a:rPr lang="en-US" baseline="0" dirty="0" smtClean="0"/>
              <a:t> “Tomorrow’s Digital Libraries Today” http://</a:t>
            </a:r>
            <a:r>
              <a:rPr lang="en-US" baseline="0" dirty="0" err="1" smtClean="0"/>
              <a:t>www.infotoday.com</a:t>
            </a:r>
            <a:r>
              <a:rPr lang="en-US" baseline="0" dirty="0" smtClean="0"/>
              <a:t>/il2012/</a:t>
            </a:r>
            <a:r>
              <a:rPr lang="en-US" baseline="0" dirty="0" err="1" smtClean="0"/>
              <a:t>presentations.asp</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25</a:t>
            </a:fld>
            <a:endParaRPr lang="en-US"/>
          </a:p>
        </p:txBody>
      </p:sp>
    </p:spTree>
    <p:extLst>
      <p:ext uri="{BB962C8B-B14F-4D97-AF65-F5344CB8AC3E}">
        <p14:creationId xmlns:p14="http://schemas.microsoft.com/office/powerpoint/2010/main" val="2488482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www.librarylab.org</a:t>
            </a:r>
            <a:r>
              <a:rPr lang="en-US" dirty="0" smtClean="0"/>
              <a:t>/</a:t>
            </a:r>
          </a:p>
          <a:p>
            <a:endParaRPr lang="en-US" dirty="0" smtClean="0"/>
          </a:p>
          <a:p>
            <a:r>
              <a:rPr lang="en-US" dirty="0" smtClean="0"/>
              <a:t>http://</a:t>
            </a:r>
            <a:r>
              <a:rPr lang="en-US" dirty="0" err="1" smtClean="0"/>
              <a:t>plablog.org</a:t>
            </a:r>
            <a:r>
              <a:rPr lang="en-US" dirty="0" smtClean="0"/>
              <a:t>/2012/02/a-two-part-plan-to-make-your-library-a-local-</a:t>
            </a:r>
            <a:r>
              <a:rPr lang="en-US" dirty="0" err="1" smtClean="0"/>
              <a:t>publisher.html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26</a:t>
            </a:fld>
            <a:endParaRPr lang="en-US"/>
          </a:p>
        </p:txBody>
      </p:sp>
    </p:spTree>
    <p:extLst>
      <p:ext uri="{BB962C8B-B14F-4D97-AF65-F5344CB8AC3E}">
        <p14:creationId xmlns:p14="http://schemas.microsoft.com/office/powerpoint/2010/main" val="2615527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www.storefrontlibrary.org</a:t>
            </a:r>
            <a:r>
              <a:rPr lang="en-US" dirty="0" smtClean="0"/>
              <a:t>/</a:t>
            </a:r>
          </a:p>
          <a:p>
            <a:endParaRPr lang="en-US" dirty="0" smtClean="0"/>
          </a:p>
          <a:p>
            <a:r>
              <a:rPr lang="en-US" dirty="0" smtClean="0"/>
              <a:t>http://</a:t>
            </a:r>
            <a:r>
              <a:rPr lang="en-US" dirty="0" err="1" smtClean="0"/>
              <a:t>www.bostonstreetlab.org</a:t>
            </a:r>
            <a:r>
              <a:rPr lang="en-US" dirty="0" smtClean="0"/>
              <a:t>/</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27</a:t>
            </a:fld>
            <a:endParaRPr lang="en-US"/>
          </a:p>
        </p:txBody>
      </p:sp>
    </p:spTree>
    <p:extLst>
      <p:ext uri="{BB962C8B-B14F-4D97-AF65-F5344CB8AC3E}">
        <p14:creationId xmlns:p14="http://schemas.microsoft.com/office/powerpoint/2010/main" val="2522750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www.theuniproject.org</a:t>
            </a:r>
            <a:r>
              <a:rPr lang="en-US" dirty="0" smtClean="0"/>
              <a:t>/</a:t>
            </a:r>
          </a:p>
          <a:p>
            <a:endParaRPr lang="en-US" dirty="0" smtClean="0"/>
          </a:p>
          <a:p>
            <a:r>
              <a:rPr lang="en-US" dirty="0" smtClean="0"/>
              <a:t>The </a:t>
            </a:r>
            <a:r>
              <a:rPr lang="en-US" dirty="0" err="1" smtClean="0"/>
              <a:t>Uni</a:t>
            </a:r>
            <a:r>
              <a:rPr lang="en-US" dirty="0" smtClean="0"/>
              <a:t> Project aims to do one thing and do it well: temporarily transform almost any available urban space into a public reading room and venue for learning. We start with the conviction that books and learning should be prominent, accessible, and part of what we expect at street-level in our cities.</a:t>
            </a:r>
          </a:p>
          <a:p>
            <a:r>
              <a:rPr lang="en-US" dirty="0" smtClean="0"/>
              <a:t>The purpose of the </a:t>
            </a:r>
            <a:r>
              <a:rPr lang="en-US" dirty="0" err="1" smtClean="0"/>
              <a:t>Uni</a:t>
            </a:r>
            <a:r>
              <a:rPr lang="en-US" dirty="0" smtClean="0"/>
              <a:t> is to share books, showcase the act of learning, and improve public space. It is intended to be a new resource for a city, providing residents with a place to gather and contribute to their own well-being and advancement, as well as that of their neighborhood.</a:t>
            </a:r>
          </a:p>
          <a:p>
            <a:r>
              <a:rPr lang="en-US" dirty="0" smtClean="0"/>
              <a:t>The </a:t>
            </a:r>
            <a:r>
              <a:rPr lang="en-US" dirty="0" err="1" smtClean="0"/>
              <a:t>Uni</a:t>
            </a:r>
            <a:r>
              <a:rPr lang="en-US" dirty="0" smtClean="0"/>
              <a:t> consists of three basic components: a structure (144 cubes), a collection, and a team. These components scale according to the conditions of each site. A small, permanent staff works year-round to enlist others in the </a:t>
            </a:r>
            <a:r>
              <a:rPr lang="en-US" dirty="0" err="1" smtClean="0"/>
              <a:t>Uni’s</a:t>
            </a:r>
            <a:r>
              <a:rPr lang="en-US" dirty="0" smtClean="0"/>
              <a:t> work, seeking out partnerships for locations and programming to fill the </a:t>
            </a:r>
            <a:r>
              <a:rPr lang="en-US" dirty="0" err="1" smtClean="0"/>
              <a:t>Uni’s</a:t>
            </a:r>
            <a:r>
              <a:rPr lang="en-US" dirty="0" smtClean="0"/>
              <a:t> calendar, such as readings, talks, workshops and screenings.</a:t>
            </a:r>
          </a:p>
        </p:txBody>
      </p:sp>
      <p:sp>
        <p:nvSpPr>
          <p:cNvPr id="4" name="Slide Number Placeholder 3"/>
          <p:cNvSpPr>
            <a:spLocks noGrp="1"/>
          </p:cNvSpPr>
          <p:nvPr>
            <p:ph type="sldNum" sz="quarter" idx="10"/>
          </p:nvPr>
        </p:nvSpPr>
        <p:spPr/>
        <p:txBody>
          <a:bodyPr/>
          <a:lstStyle/>
          <a:p>
            <a:fld id="{B0DEF424-C97C-CA4E-AC78-3F7E611B5505}" type="slidenum">
              <a:rPr lang="en-US" smtClean="0"/>
              <a:t>28</a:t>
            </a:fld>
            <a:endParaRPr lang="en-US"/>
          </a:p>
        </p:txBody>
      </p:sp>
    </p:spTree>
    <p:extLst>
      <p:ext uri="{BB962C8B-B14F-4D97-AF65-F5344CB8AC3E}">
        <p14:creationId xmlns:p14="http://schemas.microsoft.com/office/powerpoint/2010/main" val="3671410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www.economist.com</a:t>
            </a:r>
            <a:r>
              <a:rPr lang="en-US" dirty="0" smtClean="0"/>
              <a:t>/node/21552901</a:t>
            </a:r>
          </a:p>
          <a:p>
            <a:endParaRPr lang="en-US" dirty="0" smtClean="0"/>
          </a:p>
          <a:p>
            <a:r>
              <a:rPr lang="en-US" dirty="0" smtClean="0"/>
              <a:t>Mention Matt reading</a:t>
            </a:r>
            <a:r>
              <a:rPr lang="en-US" baseline="0" dirty="0" smtClean="0"/>
              <a:t> this on his </a:t>
            </a:r>
            <a:r>
              <a:rPr lang="en-US" baseline="0" dirty="0" err="1" smtClean="0"/>
              <a:t>iPad</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30</a:t>
            </a:fld>
            <a:endParaRPr lang="en-US"/>
          </a:p>
        </p:txBody>
      </p:sp>
    </p:spTree>
    <p:extLst>
      <p:ext uri="{BB962C8B-B14F-4D97-AF65-F5344CB8AC3E}">
        <p14:creationId xmlns:p14="http://schemas.microsoft.com/office/powerpoint/2010/main" val="2806361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imgs.xkcd.com</a:t>
            </a:r>
            <a:r>
              <a:rPr lang="en-US" dirty="0" smtClean="0"/>
              <a:t>/comics/</a:t>
            </a:r>
            <a:r>
              <a:rPr lang="en-US" dirty="0" err="1" smtClean="0"/>
              <a:t>crowdsourcing.png</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don't sell products; we sell the marketplace. And by 'sell the marketplace' we mean 'play shooters, sometimes for upwards of 20 hours straight.'</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31</a:t>
            </a:fld>
            <a:endParaRPr lang="en-US"/>
          </a:p>
        </p:txBody>
      </p:sp>
    </p:spTree>
    <p:extLst>
      <p:ext uri="{BB962C8B-B14F-4D97-AF65-F5344CB8AC3E}">
        <p14:creationId xmlns:p14="http://schemas.microsoft.com/office/powerpoint/2010/main" val="2580058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simple - </a:t>
            </a:r>
            <a:r>
              <a:rPr lang="en-US" dirty="0" err="1" smtClean="0"/>
              <a:t>skillsharing</a:t>
            </a:r>
            <a:endParaRPr lang="en-US" dirty="0" smtClean="0"/>
          </a:p>
          <a:p>
            <a:endParaRPr lang="en-US" dirty="0" smtClean="0"/>
          </a:p>
          <a:p>
            <a:r>
              <a:rPr lang="en-US" dirty="0" smtClean="0"/>
              <a:t>From salsa dancing to kayaking, the Library's first-ever </a:t>
            </a:r>
            <a:r>
              <a:rPr lang="en-US" b="1" dirty="0" smtClean="0"/>
              <a:t>How-To Festival</a:t>
            </a:r>
            <a:r>
              <a:rPr lang="en-US" dirty="0" smtClean="0"/>
              <a:t> showed how to do more than 50 things in five hours in one day – all for free. Thanks to everyone that attended and helped make it a big success. And especially thanks to the more than 80 presenters who stepped up to share their expertise and experience as part of this How-To Festival. It was an amazing celebration of life-long learning – and highlighted the talent and generosity of this community.</a:t>
            </a:r>
          </a:p>
          <a:p>
            <a:endParaRPr lang="en-US" dirty="0" smtClean="0"/>
          </a:p>
          <a:p>
            <a:r>
              <a:rPr lang="en-US" dirty="0" smtClean="0"/>
              <a:t>http://</a:t>
            </a:r>
            <a:r>
              <a:rPr lang="en-US" dirty="0" err="1" smtClean="0"/>
              <a:t>www.lfpl.org</a:t>
            </a:r>
            <a:r>
              <a:rPr lang="en-US" dirty="0" smtClean="0"/>
              <a:t>/how-to/</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32</a:t>
            </a:fld>
            <a:endParaRPr lang="en-US"/>
          </a:p>
        </p:txBody>
      </p:sp>
    </p:spTree>
    <p:extLst>
      <p:ext uri="{BB962C8B-B14F-4D97-AF65-F5344CB8AC3E}">
        <p14:creationId xmlns:p14="http://schemas.microsoft.com/office/powerpoint/2010/main" val="2045105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www.fflib.org</a:t>
            </a:r>
            <a:r>
              <a:rPr lang="en-US" dirty="0" smtClean="0"/>
              <a:t>/about-us/services/</a:t>
            </a:r>
            <a:r>
              <a:rPr lang="en-US" dirty="0" err="1" smtClean="0"/>
              <a:t>fablab</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33</a:t>
            </a:fld>
            <a:endParaRPr lang="en-US"/>
          </a:p>
        </p:txBody>
      </p:sp>
    </p:spTree>
    <p:extLst>
      <p:ext uri="{BB962C8B-B14F-4D97-AF65-F5344CB8AC3E}">
        <p14:creationId xmlns:p14="http://schemas.microsoft.com/office/powerpoint/2010/main" val="1556725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image of CNC gantry</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34</a:t>
            </a:fld>
            <a:endParaRPr lang="en-US"/>
          </a:p>
        </p:txBody>
      </p:sp>
    </p:spTree>
    <p:extLst>
      <p:ext uri="{BB962C8B-B14F-4D97-AF65-F5344CB8AC3E}">
        <p14:creationId xmlns:p14="http://schemas.microsoft.com/office/powerpoint/2010/main" val="3957549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5</a:t>
            </a:fld>
            <a:endParaRPr lang="en-US"/>
          </a:p>
        </p:txBody>
      </p:sp>
    </p:spTree>
    <p:extLst>
      <p:ext uri="{BB962C8B-B14F-4D97-AF65-F5344CB8AC3E}">
        <p14:creationId xmlns:p14="http://schemas.microsoft.com/office/powerpoint/2010/main" val="1809821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Allen</a:t>
            </a:r>
            <a:r>
              <a:rPr lang="en-US" baseline="0" dirty="0" smtClean="0"/>
              <a:t> County, Fort Wayne, Indiana</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36</a:t>
            </a:fld>
            <a:endParaRPr lang="en-US"/>
          </a:p>
        </p:txBody>
      </p:sp>
    </p:spTree>
    <p:extLst>
      <p:ext uri="{BB962C8B-B14F-4D97-AF65-F5344CB8AC3E}">
        <p14:creationId xmlns:p14="http://schemas.microsoft.com/office/powerpoint/2010/main" val="2695092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creatingcommunities.denverlibrary.org</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38</a:t>
            </a:fld>
            <a:endParaRPr lang="en-US"/>
          </a:p>
        </p:txBody>
      </p:sp>
    </p:spTree>
    <p:extLst>
      <p:ext uri="{BB962C8B-B14F-4D97-AF65-F5344CB8AC3E}">
        <p14:creationId xmlns:p14="http://schemas.microsoft.com/office/powerpoint/2010/main" val="3064643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into</a:t>
            </a:r>
            <a:r>
              <a:rPr lang="en-US" baseline="0" dirty="0" smtClean="0"/>
              <a:t> the Past Flickr pool as found on </a:t>
            </a:r>
            <a:r>
              <a:rPr lang="en-US" baseline="0" dirty="0" err="1" smtClean="0"/>
              <a:t>Buzzfeed</a:t>
            </a:r>
            <a:r>
              <a:rPr lang="en-US" baseline="0" dirty="0" smtClean="0"/>
              <a:t>:</a:t>
            </a:r>
          </a:p>
          <a:p>
            <a:r>
              <a:rPr lang="en-US" dirty="0" smtClean="0"/>
              <a:t>http://</a:t>
            </a:r>
            <a:r>
              <a:rPr lang="en-US" dirty="0" err="1" smtClean="0"/>
              <a:t>www.buzzfeed.com</a:t>
            </a:r>
            <a:r>
              <a:rPr lang="en-US" dirty="0" smtClean="0"/>
              <a:t>/mjs538/75-captivating-looking-into-the-past-pictures</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39</a:t>
            </a:fld>
            <a:endParaRPr lang="en-US"/>
          </a:p>
        </p:txBody>
      </p:sp>
    </p:spTree>
    <p:extLst>
      <p:ext uri="{BB962C8B-B14F-4D97-AF65-F5344CB8AC3E}">
        <p14:creationId xmlns:p14="http://schemas.microsoft.com/office/powerpoint/2010/main" val="1595272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keithwoods</a:t>
            </a:r>
            <a:r>
              <a:rPr lang="en-US" dirty="0" smtClean="0"/>
              <a:t>/371679572/in/pool-1051492@N21/</a:t>
            </a:r>
          </a:p>
          <a:p>
            <a:endParaRPr lang="en-US" dirty="0" smtClean="0"/>
          </a:p>
        </p:txBody>
      </p:sp>
      <p:sp>
        <p:nvSpPr>
          <p:cNvPr id="4" name="Slide Number Placeholder 3"/>
          <p:cNvSpPr>
            <a:spLocks noGrp="1"/>
          </p:cNvSpPr>
          <p:nvPr>
            <p:ph type="sldNum" sz="quarter" idx="10"/>
          </p:nvPr>
        </p:nvSpPr>
        <p:spPr/>
        <p:txBody>
          <a:bodyPr/>
          <a:lstStyle/>
          <a:p>
            <a:fld id="{B0DEF424-C97C-CA4E-AC78-3F7E611B5505}" type="slidenum">
              <a:rPr lang="en-US" smtClean="0"/>
              <a:t>40</a:t>
            </a:fld>
            <a:endParaRPr lang="en-US"/>
          </a:p>
        </p:txBody>
      </p:sp>
    </p:spTree>
    <p:extLst>
      <p:ext uri="{BB962C8B-B14F-4D97-AF65-F5344CB8AC3E}">
        <p14:creationId xmlns:p14="http://schemas.microsoft.com/office/powerpoint/2010/main" val="1595272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NYPL</a:t>
            </a:r>
            <a:r>
              <a:rPr lang="en-US" baseline="0" dirty="0" smtClean="0"/>
              <a:t> maps</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41</a:t>
            </a:fld>
            <a:endParaRPr lang="en-US"/>
          </a:p>
        </p:txBody>
      </p:sp>
    </p:spTree>
    <p:extLst>
      <p:ext uri="{BB962C8B-B14F-4D97-AF65-F5344CB8AC3E}">
        <p14:creationId xmlns:p14="http://schemas.microsoft.com/office/powerpoint/2010/main" val="4090954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Espresso machine – Brooklyn PL</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43</a:t>
            </a:fld>
            <a:endParaRPr lang="en-US"/>
          </a:p>
        </p:txBody>
      </p:sp>
    </p:spTree>
    <p:extLst>
      <p:ext uri="{BB962C8B-B14F-4D97-AF65-F5344CB8AC3E}">
        <p14:creationId xmlns:p14="http://schemas.microsoft.com/office/powerpoint/2010/main" val="74063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iStreet</a:t>
            </a:r>
            <a:r>
              <a:rPr lang="en-US" dirty="0" smtClean="0"/>
              <a:t> Press – Sacramento</a:t>
            </a:r>
            <a:r>
              <a:rPr lang="en-US" baseline="0" dirty="0" smtClean="0"/>
              <a:t> Public Library</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44</a:t>
            </a:fld>
            <a:endParaRPr lang="en-US"/>
          </a:p>
        </p:txBody>
      </p:sp>
    </p:spTree>
    <p:extLst>
      <p:ext uri="{BB962C8B-B14F-4D97-AF65-F5344CB8AC3E}">
        <p14:creationId xmlns:p14="http://schemas.microsoft.com/office/powerpoint/2010/main" val="2620491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www.epublishorbust.com</a:t>
            </a:r>
            <a:r>
              <a:rPr lang="en-US" dirty="0" smtClean="0"/>
              <a:t>/</a:t>
            </a:r>
          </a:p>
          <a:p>
            <a:endParaRPr lang="en-US" dirty="0" smtClean="0"/>
          </a:p>
          <a:p>
            <a:r>
              <a:rPr lang="en-US" dirty="0" smtClean="0"/>
              <a:t>Another</a:t>
            </a:r>
            <a:r>
              <a:rPr lang="en-US" baseline="0" dirty="0" smtClean="0"/>
              <a:t> attempt to create a book from start to finish within the library.</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45</a:t>
            </a:fld>
            <a:endParaRPr lang="en-US"/>
          </a:p>
        </p:txBody>
      </p:sp>
    </p:spTree>
    <p:extLst>
      <p:ext uri="{BB962C8B-B14F-4D97-AF65-F5344CB8AC3E}">
        <p14:creationId xmlns:p14="http://schemas.microsoft.com/office/powerpoint/2010/main" val="3314557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Topeka Library </a:t>
            </a:r>
            <a:r>
              <a:rPr lang="en-US" dirty="0" err="1" smtClean="0"/>
              <a:t>crowdsourced</a:t>
            </a:r>
            <a:r>
              <a:rPr lang="en-US" dirty="0" smtClean="0"/>
              <a:t> novel</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46</a:t>
            </a:fld>
            <a:endParaRPr lang="en-US"/>
          </a:p>
        </p:txBody>
      </p:sp>
    </p:spTree>
    <p:extLst>
      <p:ext uri="{BB962C8B-B14F-4D97-AF65-F5344CB8AC3E}">
        <p14:creationId xmlns:p14="http://schemas.microsoft.com/office/powerpoint/2010/main" val="979206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Amy Buckland, Char Booth, Michael Porter,</a:t>
            </a:r>
            <a:r>
              <a:rPr lang="en-US" baseline="0" dirty="0" smtClean="0"/>
              <a:t> Nate Hill</a:t>
            </a:r>
            <a:endParaRPr lang="en-US" dirty="0" smtClean="0"/>
          </a:p>
          <a:p>
            <a:endParaRPr lang="en-US" dirty="0" smtClean="0"/>
          </a:p>
          <a:p>
            <a:r>
              <a:rPr lang="en-US" dirty="0" smtClean="0"/>
              <a:t>http://</a:t>
            </a:r>
            <a:r>
              <a:rPr lang="en-US" dirty="0" err="1" smtClean="0"/>
              <a:t>www.slideshare.net</a:t>
            </a:r>
            <a:r>
              <a:rPr lang="en-US" dirty="0" smtClean="0"/>
              <a:t>/</a:t>
            </a:r>
            <a:r>
              <a:rPr lang="en-US" dirty="0" err="1" smtClean="0"/>
              <a:t>jambina</a:t>
            </a:r>
            <a:r>
              <a:rPr lang="en-US" dirty="0" smtClean="0"/>
              <a:t>/making-stories-libraries-community-publishing – look</a:t>
            </a:r>
          </a:p>
          <a:p>
            <a:endParaRPr lang="en-US" dirty="0" smtClean="0"/>
          </a:p>
          <a:p>
            <a:r>
              <a:rPr lang="en-US" dirty="0" smtClean="0"/>
              <a:t>http://</a:t>
            </a:r>
            <a:r>
              <a:rPr lang="en-US" dirty="0" err="1" smtClean="0"/>
              <a:t>schedule.sxsw.com</a:t>
            </a:r>
            <a:r>
              <a:rPr lang="en-US" dirty="0" smtClean="0"/>
              <a:t>/2012/events/event_IAP9273 - listen</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47</a:t>
            </a:fld>
            <a:endParaRPr lang="en-US"/>
          </a:p>
        </p:txBody>
      </p:sp>
    </p:spTree>
    <p:extLst>
      <p:ext uri="{BB962C8B-B14F-4D97-AF65-F5344CB8AC3E}">
        <p14:creationId xmlns:p14="http://schemas.microsoft.com/office/powerpoint/2010/main" val="36420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www.onlinecolleges.net</a:t>
            </a:r>
            <a:r>
              <a:rPr lang="en-US" dirty="0" smtClean="0"/>
              <a:t>/2012/03/12/20-great-ways-libraries-are-using-pinterest/</a:t>
            </a:r>
          </a:p>
          <a:p>
            <a:r>
              <a:rPr lang="en-US" dirty="0" smtClean="0"/>
              <a:t>http://</a:t>
            </a:r>
            <a:r>
              <a:rPr lang="en-US" dirty="0" err="1" smtClean="0"/>
              <a:t>pinterest.com</a:t>
            </a:r>
            <a:r>
              <a:rPr lang="en-US" dirty="0" smtClean="0"/>
              <a:t>/</a:t>
            </a:r>
            <a:r>
              <a:rPr lang="en-US" dirty="0" err="1" smtClean="0"/>
              <a:t>brklib</a:t>
            </a:r>
            <a:r>
              <a:rPr lang="en-US" dirty="0" smtClean="0"/>
              <a:t>/</a:t>
            </a:r>
          </a:p>
          <a:p>
            <a:endParaRPr lang="en-US" dirty="0" smtClean="0"/>
          </a:p>
          <a:p>
            <a:r>
              <a:rPr lang="en-US" dirty="0" smtClean="0"/>
              <a:t>NYPL</a:t>
            </a:r>
            <a:r>
              <a:rPr lang="en-US" baseline="0" dirty="0" smtClean="0"/>
              <a:t> labs</a:t>
            </a:r>
          </a:p>
          <a:p>
            <a:endParaRPr lang="en-US" baseline="0" dirty="0" smtClean="0"/>
          </a:p>
          <a:p>
            <a:r>
              <a:rPr lang="en-US" baseline="0" dirty="0" smtClean="0"/>
              <a:t>It is a poster child for the cloud – the company is basically some engineers, some business people, and all their computing is in the cloud, specifically Amazon Web Services.</a:t>
            </a:r>
          </a:p>
          <a:p>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6</a:t>
            </a:fld>
            <a:endParaRPr lang="en-US"/>
          </a:p>
        </p:txBody>
      </p:sp>
    </p:spTree>
    <p:extLst>
      <p:ext uri="{BB962C8B-B14F-4D97-AF65-F5344CB8AC3E}">
        <p14:creationId xmlns:p14="http://schemas.microsoft.com/office/powerpoint/2010/main" val="490263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49</a:t>
            </a:fld>
            <a:endParaRPr lang="en-US"/>
          </a:p>
        </p:txBody>
      </p:sp>
    </p:spTree>
    <p:extLst>
      <p:ext uri="{BB962C8B-B14F-4D97-AF65-F5344CB8AC3E}">
        <p14:creationId xmlns:p14="http://schemas.microsoft.com/office/powerpoint/2010/main" val="3517455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InfoDocket</a:t>
            </a:r>
            <a:r>
              <a:rPr lang="en-US" dirty="0" smtClean="0"/>
              <a:t> – this just came out TODAY</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50</a:t>
            </a:fld>
            <a:endParaRPr lang="en-US"/>
          </a:p>
        </p:txBody>
      </p:sp>
    </p:spTree>
    <p:extLst>
      <p:ext uri="{BB962C8B-B14F-4D97-AF65-F5344CB8AC3E}">
        <p14:creationId xmlns:p14="http://schemas.microsoft.com/office/powerpoint/2010/main" val="1422121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www.slideshare.net</a:t>
            </a:r>
            <a:r>
              <a:rPr lang="en-US" dirty="0" smtClean="0"/>
              <a:t>/</a:t>
            </a:r>
            <a:r>
              <a:rPr lang="en-US" dirty="0" err="1" smtClean="0"/>
              <a:t>edsonm</a:t>
            </a:r>
            <a:r>
              <a:rPr lang="en-US" dirty="0" smtClean="0"/>
              <a:t>/</a:t>
            </a:r>
            <a:r>
              <a:rPr lang="en-US" dirty="0" err="1" smtClean="0"/>
              <a:t>michael</a:t>
            </a:r>
            <a:r>
              <a:rPr lang="en-US" dirty="0" smtClean="0"/>
              <a:t>-</a:t>
            </a:r>
            <a:r>
              <a:rPr lang="en-US" dirty="0" err="1" smtClean="0"/>
              <a:t>edson</a:t>
            </a:r>
            <a:r>
              <a:rPr lang="en-US" dirty="0" smtClean="0"/>
              <a:t>-let-us-go-boldly-into-the-present-text-version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51</a:t>
            </a:fld>
            <a:endParaRPr lang="en-US"/>
          </a:p>
        </p:txBody>
      </p:sp>
    </p:spTree>
    <p:extLst>
      <p:ext uri="{BB962C8B-B14F-4D97-AF65-F5344CB8AC3E}">
        <p14:creationId xmlns:p14="http://schemas.microsoft.com/office/powerpoint/2010/main" val="222690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our websites can be more future-proof</a:t>
            </a:r>
            <a:r>
              <a:rPr lang="en-US" baseline="0" dirty="0" smtClean="0"/>
              <a:t> using responsive design. The site itself ‘knows’ what kind of device is viewing it, and can resize and re-lay out the site dynamically to best be viewed on that device.</a:t>
            </a:r>
          </a:p>
          <a:p>
            <a:endParaRPr lang="en-US" baseline="0" dirty="0" smtClean="0"/>
          </a:p>
          <a:p>
            <a:r>
              <a:rPr lang="en-US" baseline="0" dirty="0" smtClean="0"/>
              <a:t>Full site for large screens</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9</a:t>
            </a:fld>
            <a:endParaRPr lang="en-US"/>
          </a:p>
        </p:txBody>
      </p:sp>
    </p:spTree>
    <p:extLst>
      <p:ext uri="{BB962C8B-B14F-4D97-AF65-F5344CB8AC3E}">
        <p14:creationId xmlns:p14="http://schemas.microsoft.com/office/powerpoint/2010/main" val="229783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slightly smaller monitor/laptop</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10</a:t>
            </a:fld>
            <a:endParaRPr lang="en-US"/>
          </a:p>
        </p:txBody>
      </p:sp>
    </p:spTree>
    <p:extLst>
      <p:ext uri="{BB962C8B-B14F-4D97-AF65-F5344CB8AC3E}">
        <p14:creationId xmlns:p14="http://schemas.microsoft.com/office/powerpoint/2010/main" val="949320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Tablet</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11</a:t>
            </a:fld>
            <a:endParaRPr lang="en-US"/>
          </a:p>
        </p:txBody>
      </p:sp>
    </p:spTree>
    <p:extLst>
      <p:ext uri="{BB962C8B-B14F-4D97-AF65-F5344CB8AC3E}">
        <p14:creationId xmlns:p14="http://schemas.microsoft.com/office/powerpoint/2010/main" val="403120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 phone</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12</a:t>
            </a:fld>
            <a:endParaRPr lang="en-US"/>
          </a:p>
        </p:txBody>
      </p:sp>
    </p:spTree>
    <p:extLst>
      <p:ext uri="{BB962C8B-B14F-4D97-AF65-F5344CB8AC3E}">
        <p14:creationId xmlns:p14="http://schemas.microsoft.com/office/powerpoint/2010/main" val="1966209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a:t>
            </a:r>
            <a:r>
              <a:rPr lang="en-US" baseline="0" dirty="0" smtClean="0"/>
              <a:t> more simply, use cloud-based tools like Google maps to offer better information about your organization or surrounding. Parking map I created for the BPL.</a:t>
            </a:r>
            <a:endParaRPr lang="en-US" dirty="0"/>
          </a:p>
        </p:txBody>
      </p:sp>
      <p:sp>
        <p:nvSpPr>
          <p:cNvPr id="4" name="Slide Number Placeholder 3"/>
          <p:cNvSpPr>
            <a:spLocks noGrp="1"/>
          </p:cNvSpPr>
          <p:nvPr>
            <p:ph type="sldNum" sz="quarter" idx="10"/>
          </p:nvPr>
        </p:nvSpPr>
        <p:spPr/>
        <p:txBody>
          <a:bodyPr/>
          <a:lstStyle/>
          <a:p>
            <a:fld id="{B0DEF424-C97C-CA4E-AC78-3F7E611B5505}" type="slidenum">
              <a:rPr lang="en-US" smtClean="0"/>
              <a:t>13</a:t>
            </a:fld>
            <a:endParaRPr lang="en-US"/>
          </a:p>
        </p:txBody>
      </p:sp>
    </p:spTree>
    <p:extLst>
      <p:ext uri="{BB962C8B-B14F-4D97-AF65-F5344CB8AC3E}">
        <p14:creationId xmlns:p14="http://schemas.microsoft.com/office/powerpoint/2010/main" val="1672862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8F1B69E8-23E9-4C1F-AA2B-3C5BA6EDBEAE}" type="datetimeFigureOut">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US"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11/2/12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11/2/12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11/2/12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US"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F1B69E8-23E9-4C1F-AA2B-3C5BA6EDBEAE}" type="datetimeFigureOut">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F1B69E8-23E9-4C1F-AA2B-3C5BA6EDBEAE}" type="datetimeFigureOut">
              <a:rPr lang="en-US" smtClean="0"/>
              <a:t>11/2/12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F1B69E8-23E9-4C1F-AA2B-3C5BA6EDBEAE}" type="datetimeFigureOut">
              <a:rPr lang="en-US" smtClean="0"/>
              <a:t>11/2/12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B69E8-23E9-4C1F-AA2B-3C5BA6EDBEAE}" type="datetimeFigureOut">
              <a:rPr lang="en-US" smtClean="0"/>
              <a:t>11/2/12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en-US" smtClean="0"/>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B69E8-23E9-4C1F-AA2B-3C5BA6EDBEAE}" type="datetimeFigureOut">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8F1B69E8-23E9-4C1F-AA2B-3C5BA6EDBEAE}" type="datetimeFigureOut">
              <a:rPr lang="en-US" smtClean="0"/>
              <a:t>11/2/12</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4382A7F7-08BF-4252-8141-63FB96055BBB}" type="slidenum">
              <a:rPr lang="en-US" smtClean="0"/>
              <a:t>‹#›</a:t>
            </a:fld>
            <a:endParaRPr lang="en-US"/>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7"/>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1.wdp"/><Relationship Id="rId5"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2.wdp"/><Relationship Id="rId5" Type="http://schemas.openxmlformats.org/officeDocument/2006/relationships/image" Target="../media/image13.jpeg"/><Relationship Id="rId6" Type="http://schemas.microsoft.com/office/2007/relationships/hdphoto" Target="../media/hdphoto3.wdp"/><Relationship Id="rId7"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2.wdp"/><Relationship Id="rId5" Type="http://schemas.openxmlformats.org/officeDocument/2006/relationships/image" Target="../media/image13.jpeg"/><Relationship Id="rId6" Type="http://schemas.microsoft.com/office/2007/relationships/hdphoto" Target="../media/hdphoto4.wdp"/><Relationship Id="rId7" Type="http://schemas.openxmlformats.org/officeDocument/2006/relationships/image" Target="../media/image15.jpeg"/><Relationship Id="rId8" Type="http://schemas.microsoft.com/office/2007/relationships/hdphoto" Target="../media/hdphoto5.wdp"/><Relationship Id="rId9" Type="http://schemas.openxmlformats.org/officeDocument/2006/relationships/image" Target="../media/image16.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jp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eg"/><Relationship Id="rId5" Type="http://schemas.microsoft.com/office/2007/relationships/hdphoto" Target="../media/hdphoto6.wdp"/><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5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Living in the Future</a:t>
            </a:r>
            <a:endParaRPr lang="en-US" dirty="0"/>
          </a:p>
        </p:txBody>
      </p:sp>
      <p:sp>
        <p:nvSpPr>
          <p:cNvPr id="3" name="Subtitle 2"/>
          <p:cNvSpPr>
            <a:spLocks noGrp="1"/>
          </p:cNvSpPr>
          <p:nvPr>
            <p:ph type="subTitle" idx="1"/>
          </p:nvPr>
        </p:nvSpPr>
        <p:spPr/>
        <p:txBody>
          <a:bodyPr/>
          <a:lstStyle/>
          <a:p>
            <a:r>
              <a:rPr lang="en-US" dirty="0" smtClean="0"/>
              <a:t>Libraries Supporting the Next Wave </a:t>
            </a:r>
            <a:br>
              <a:rPr lang="en-US" dirty="0" smtClean="0"/>
            </a:br>
            <a:r>
              <a:rPr lang="en-US" dirty="0" smtClean="0"/>
              <a:t>of Cultural Evolution</a:t>
            </a:r>
            <a:endParaRPr lang="en-US" dirty="0"/>
          </a:p>
        </p:txBody>
      </p:sp>
    </p:spTree>
    <p:extLst>
      <p:ext uri="{BB962C8B-B14F-4D97-AF65-F5344CB8AC3E}">
        <p14:creationId xmlns:p14="http://schemas.microsoft.com/office/powerpoint/2010/main" val="6885534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ndvalley-full.png"/>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746316" y="615420"/>
            <a:ext cx="7463154" cy="5737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grandvalley-small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00" y="1311657"/>
            <a:ext cx="6009570" cy="5041203"/>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70782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ndvalley-full.png"/>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746316" y="615420"/>
            <a:ext cx="7463154" cy="5737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grandvalley-smaller.png"/>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tretch>
            <a:fillRect/>
          </a:stretch>
        </p:blipFill>
        <p:spPr>
          <a:xfrm>
            <a:off x="2199900" y="1311657"/>
            <a:ext cx="6009570" cy="5041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grandvalley-smallerstill.png"/>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4170214" y="1972540"/>
            <a:ext cx="4039256" cy="4380320"/>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91149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ndvalley-full.png"/>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746316" y="615420"/>
            <a:ext cx="7463154" cy="5737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grandvalley-smaller.png"/>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tretch>
            <a:fillRect/>
          </a:stretch>
        </p:blipFill>
        <p:spPr>
          <a:xfrm>
            <a:off x="2199900" y="1311657"/>
            <a:ext cx="6009570" cy="5041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grandvalley-smallerstill.png"/>
          <p:cNvPicPr>
            <a:picLocks noChangeAspect="1"/>
          </p:cNvPicPr>
          <p:nvPr/>
        </p:nvPicPr>
        <p:blipFill>
          <a:blip r:embed="rId7">
            <a:alphaModFix/>
            <a:duotone>
              <a:prstClr val="black"/>
              <a:srgbClr val="D9C3A5">
                <a:tint val="50000"/>
                <a:satMod val="180000"/>
              </a:srgbClr>
            </a:duotone>
            <a:extLst>
              <a:ext uri="{BEBA8EAE-BF5A-486C-A8C5-ECC9F3942E4B}">
                <a14:imgProps xmlns:a14="http://schemas.microsoft.com/office/drawing/2010/main">
                  <a14:imgLayer r:embed="rId8">
                    <a14:imgEffect>
                      <a14:artisticFilmGrain/>
                    </a14:imgEffect>
                  </a14:imgLayer>
                </a14:imgProps>
              </a:ext>
              <a:ext uri="{28A0092B-C50C-407E-A947-70E740481C1C}">
                <a14:useLocalDpi xmlns:a14="http://schemas.microsoft.com/office/drawing/2010/main" val="0"/>
              </a:ext>
            </a:extLst>
          </a:blip>
          <a:stretch>
            <a:fillRect/>
          </a:stretch>
        </p:blipFill>
        <p:spPr>
          <a:xfrm>
            <a:off x="4170214" y="1972540"/>
            <a:ext cx="4039256" cy="43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randvalley-mobil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97783" y="2963985"/>
            <a:ext cx="2211687" cy="3388875"/>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92039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PLParking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36" y="360948"/>
            <a:ext cx="5038139" cy="457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31844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PLParking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36" y="360948"/>
            <a:ext cx="5038139" cy="4572000"/>
          </a:xfrm>
          <a:prstGeom prst="rect">
            <a:avLst/>
          </a:prstGeom>
          <a:ln>
            <a:noFill/>
          </a:ln>
          <a:effectLst>
            <a:outerShdw blurRad="292100" dist="139700" dir="2700000" algn="tl" rotWithShape="0">
              <a:srgbClr val="333333">
                <a:alpha val="65000"/>
              </a:srgbClr>
            </a:outerShdw>
          </a:effectLst>
        </p:spPr>
      </p:pic>
      <p:pic>
        <p:nvPicPr>
          <p:cNvPr id="3" name="Picture 2" descr="BPLParking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421" y="1818106"/>
            <a:ext cx="6510421" cy="4589722"/>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56748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ickr-bp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1" y="898942"/>
            <a:ext cx="7120440" cy="5479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12512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mek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74" y="957355"/>
            <a:ext cx="8072433" cy="55492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61346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talCommonweal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24" y="837840"/>
            <a:ext cx="8087894" cy="5328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40673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c-nationaljukebo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25" y="3604549"/>
            <a:ext cx="5234897" cy="2726620"/>
          </a:xfrm>
          <a:prstGeom prst="rect">
            <a:avLst/>
          </a:prstGeom>
        </p:spPr>
      </p:pic>
      <p:pic>
        <p:nvPicPr>
          <p:cNvPr id="2" name="Picture 1" descr="InternetArchi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25" y="315266"/>
            <a:ext cx="4896243" cy="2868724"/>
          </a:xfrm>
          <a:prstGeom prst="rect">
            <a:avLst/>
          </a:prstGeom>
          <a:ln>
            <a:noFill/>
          </a:ln>
          <a:effectLst>
            <a:outerShdw blurRad="292100" dist="139700" dir="2700000" algn="tl" rotWithShape="0">
              <a:srgbClr val="333333">
                <a:alpha val="65000"/>
              </a:srgbClr>
            </a:outerShdw>
          </a:effectLst>
        </p:spPr>
      </p:pic>
      <p:pic>
        <p:nvPicPr>
          <p:cNvPr id="4" name="Picture 3" descr="DPLA-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890" y="1084960"/>
            <a:ext cx="4171594" cy="2945639"/>
          </a:xfrm>
          <a:prstGeom prst="rect">
            <a:avLst/>
          </a:prstGeom>
          <a:ln>
            <a:noFill/>
          </a:ln>
          <a:effectLst>
            <a:outerShdw blurRad="292100" dist="139700" dir="2700000" algn="tl" rotWithShape="0">
              <a:srgbClr val="333333">
                <a:alpha val="65000"/>
              </a:srgbClr>
            </a:outerShdw>
          </a:effectLst>
        </p:spPr>
      </p:pic>
      <p:pic>
        <p:nvPicPr>
          <p:cNvPr id="3" name="Picture 2" descr="openlibrar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3865" y="4698353"/>
            <a:ext cx="4013929" cy="1907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36218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Pmai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80" y="1151021"/>
            <a:ext cx="8555789" cy="5512935"/>
          </a:xfrm>
          <a:prstGeom prst="rect">
            <a:avLst/>
          </a:prstGeom>
          <a:ln>
            <a:noFill/>
          </a:ln>
          <a:effectLst>
            <a:outerShdw blurRad="292100" dist="139700" dir="2700000" algn="tl" rotWithShape="0">
              <a:srgbClr val="333333">
                <a:alpha val="65000"/>
              </a:srgbClr>
            </a:outerShdw>
          </a:effectLst>
        </p:spPr>
      </p:pic>
      <p:pic>
        <p:nvPicPr>
          <p:cNvPr id="3" name="Picture 2" descr="GoogleArtProjec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669" y="414421"/>
            <a:ext cx="3314700" cy="736600"/>
          </a:xfrm>
          <a:prstGeom prst="rect">
            <a:avLst/>
          </a:prstGeom>
        </p:spPr>
      </p:pic>
    </p:spTree>
    <p:extLst>
      <p:ext uri="{BB962C8B-B14F-4D97-AF65-F5344CB8AC3E}">
        <p14:creationId xmlns:p14="http://schemas.microsoft.com/office/powerpoint/2010/main" val="25236910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hael_edson_gobold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98" y="1076418"/>
            <a:ext cx="8293693" cy="524395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32074" y="6416076"/>
            <a:ext cx="8413093" cy="523220"/>
          </a:xfrm>
          <a:prstGeom prst="rect">
            <a:avLst/>
          </a:prstGeom>
          <a:noFill/>
        </p:spPr>
        <p:txBody>
          <a:bodyPr wrap="none" rtlCol="0">
            <a:spAutoFit/>
          </a:bodyPr>
          <a:lstStyle/>
          <a:p>
            <a:r>
              <a:rPr lang="en-US" sz="1400" dirty="0">
                <a:solidFill>
                  <a:schemeClr val="bg1"/>
                </a:solidFill>
              </a:rPr>
              <a:t>http://</a:t>
            </a:r>
            <a:r>
              <a:rPr lang="en-US" sz="1400" dirty="0" err="1">
                <a:solidFill>
                  <a:schemeClr val="bg1"/>
                </a:solidFill>
              </a:rPr>
              <a:t>www.slideshare.net</a:t>
            </a:r>
            <a:r>
              <a:rPr lang="en-US" sz="1400" dirty="0">
                <a:solidFill>
                  <a:schemeClr val="bg1"/>
                </a:solidFill>
              </a:rPr>
              <a:t>/</a:t>
            </a:r>
            <a:r>
              <a:rPr lang="en-US" sz="1400" dirty="0" err="1">
                <a:solidFill>
                  <a:schemeClr val="bg1"/>
                </a:solidFill>
              </a:rPr>
              <a:t>edsonm</a:t>
            </a:r>
            <a:r>
              <a:rPr lang="en-US" sz="1400" dirty="0">
                <a:solidFill>
                  <a:schemeClr val="bg1"/>
                </a:solidFill>
              </a:rPr>
              <a:t>/</a:t>
            </a:r>
            <a:r>
              <a:rPr lang="en-US" sz="1400" dirty="0" err="1">
                <a:solidFill>
                  <a:schemeClr val="bg1"/>
                </a:solidFill>
              </a:rPr>
              <a:t>michael</a:t>
            </a:r>
            <a:r>
              <a:rPr lang="en-US" sz="1400" dirty="0">
                <a:solidFill>
                  <a:schemeClr val="bg1"/>
                </a:solidFill>
              </a:rPr>
              <a:t>-</a:t>
            </a:r>
            <a:r>
              <a:rPr lang="en-US" sz="1400" dirty="0" err="1">
                <a:solidFill>
                  <a:schemeClr val="bg1"/>
                </a:solidFill>
              </a:rPr>
              <a:t>edson</a:t>
            </a:r>
            <a:r>
              <a:rPr lang="en-US" sz="1400" dirty="0">
                <a:solidFill>
                  <a:schemeClr val="bg1"/>
                </a:solidFill>
              </a:rPr>
              <a:t>-let-us-go-boldly-into-the-present-text-version</a:t>
            </a:r>
          </a:p>
          <a:p>
            <a:endParaRPr lang="en-US" sz="1400" dirty="0">
              <a:solidFill>
                <a:schemeClr val="bg1"/>
              </a:solidFill>
            </a:endParaRPr>
          </a:p>
        </p:txBody>
      </p:sp>
    </p:spTree>
    <p:extLst>
      <p:ext uri="{BB962C8B-B14F-4D97-AF65-F5344CB8AC3E}">
        <p14:creationId xmlns:p14="http://schemas.microsoft.com/office/powerpoint/2010/main" val="11572071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ndowslive-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6242">
            <a:off x="794930" y="1676001"/>
            <a:ext cx="2711659" cy="2023315"/>
          </a:xfrm>
          <a:prstGeom prst="rect">
            <a:avLst/>
          </a:prstGeom>
          <a:ln>
            <a:noFill/>
          </a:ln>
          <a:effectLst>
            <a:outerShdw blurRad="292100" dist="139700" dir="2700000" algn="tl" rotWithShape="0">
              <a:srgbClr val="333333">
                <a:alpha val="65000"/>
              </a:srgbClr>
            </a:outerShdw>
          </a:effectLst>
        </p:spPr>
      </p:pic>
      <p:pic>
        <p:nvPicPr>
          <p:cNvPr id="3" name="Picture 2" descr="i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13461">
            <a:off x="2717566" y="3181586"/>
            <a:ext cx="4304444" cy="2685153"/>
          </a:xfrm>
          <a:prstGeom prst="rect">
            <a:avLst/>
          </a:prstGeom>
          <a:ln>
            <a:noFill/>
          </a:ln>
          <a:effectLst>
            <a:outerShdw blurRad="292100" dist="139700" dir="2700000" algn="tl" rotWithShape="0">
              <a:srgbClr val="333333">
                <a:alpha val="65000"/>
              </a:srgbClr>
            </a:outerShdw>
          </a:effectLst>
        </p:spPr>
      </p:pic>
      <p:pic>
        <p:nvPicPr>
          <p:cNvPr id="2" name="Picture 1" descr="dropbox.jpg"/>
          <p:cNvPicPr>
            <a:picLocks noChangeAspect="1"/>
          </p:cNvPicPr>
          <p:nvPr/>
        </p:nvPicPr>
        <p:blipFill rotWithShape="1">
          <a:blip r:embed="rId5">
            <a:extLst>
              <a:ext uri="{28A0092B-C50C-407E-A947-70E740481C1C}">
                <a14:useLocalDpi xmlns:a14="http://schemas.microsoft.com/office/drawing/2010/main" val="0"/>
              </a:ext>
            </a:extLst>
          </a:blip>
          <a:srcRect l="14518" r="13903"/>
          <a:stretch/>
        </p:blipFill>
        <p:spPr>
          <a:xfrm rot="21367403">
            <a:off x="5540006" y="1096259"/>
            <a:ext cx="2826184" cy="2317788"/>
          </a:xfrm>
          <a:prstGeom prst="rect">
            <a:avLst/>
          </a:prstGeom>
          <a:ln>
            <a:solidFill>
              <a:srgbClr val="073779"/>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00763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studio-serv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22" y="3118190"/>
            <a:ext cx="6047216" cy="3401559"/>
          </a:xfrm>
          <a:prstGeom prst="roundRect">
            <a:avLst>
              <a:gd name="adj" fmla="val 8594"/>
            </a:avLst>
          </a:prstGeom>
          <a:solidFill>
            <a:srgbClr val="FFFFFF">
              <a:shade val="85000"/>
            </a:srgbClr>
          </a:solidFill>
          <a:ln>
            <a:noFill/>
          </a:ln>
          <a:effectLst/>
        </p:spPr>
      </p:pic>
      <p:pic>
        <p:nvPicPr>
          <p:cNvPr id="2" name="Picture 1" descr="msstudio-cab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547" y="1184257"/>
            <a:ext cx="2686934" cy="3582579"/>
          </a:xfrm>
          <a:prstGeom prst="roundRect">
            <a:avLst>
              <a:gd name="adj" fmla="val 8594"/>
            </a:avLst>
          </a:prstGeom>
          <a:solidFill>
            <a:srgbClr val="FFFFFF">
              <a:shade val="85000"/>
            </a:srgbClr>
          </a:solidFill>
          <a:ln>
            <a:noFill/>
          </a:ln>
          <a:effectLst/>
        </p:spPr>
      </p:pic>
      <p:pic>
        <p:nvPicPr>
          <p:cNvPr id="4" name="Picture 3" descr="amazonwebserivc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087" y="1501388"/>
            <a:ext cx="3426213" cy="1259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44913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Physical Spaces</a:t>
            </a:r>
            <a:endParaRPr lang="en-US" dirty="0"/>
          </a:p>
        </p:txBody>
      </p:sp>
    </p:spTree>
    <p:extLst>
      <p:ext uri="{BB962C8B-B14F-4D97-AF65-F5344CB8AC3E}">
        <p14:creationId xmlns:p14="http://schemas.microsoft.com/office/powerpoint/2010/main" val="6276973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404" y="1237630"/>
            <a:ext cx="2756666" cy="501678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Picture 4" descr="IMG_0858.PNG"/>
          <p:cNvPicPr>
            <a:picLocks noChangeAspect="1"/>
          </p:cNvPicPr>
          <p:nvPr/>
        </p:nvPicPr>
        <p:blipFill rotWithShape="1">
          <a:blip r:embed="rId4">
            <a:extLst>
              <a:ext uri="{28A0092B-C50C-407E-A947-70E740481C1C}">
                <a14:useLocalDpi xmlns:a14="http://schemas.microsoft.com/office/drawing/2010/main" val="0"/>
              </a:ext>
            </a:extLst>
          </a:blip>
          <a:srcRect l="14203" t="15465" r="13630" b="15227"/>
          <a:stretch/>
        </p:blipFill>
        <p:spPr>
          <a:xfrm>
            <a:off x="4621916" y="885865"/>
            <a:ext cx="3726709" cy="536855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61141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tatjoessurvey-ipod.JPG"/>
          <p:cNvPicPr>
            <a:picLocks noChangeAspect="1"/>
          </p:cNvPicPr>
          <p:nvPr/>
        </p:nvPicPr>
        <p:blipFill rotWithShape="1">
          <a:blip r:embed="rId3">
            <a:extLst>
              <a:ext uri="{28A0092B-C50C-407E-A947-70E740481C1C}">
                <a14:useLocalDpi xmlns:a14="http://schemas.microsoft.com/office/drawing/2010/main" val="0"/>
              </a:ext>
            </a:extLst>
          </a:blip>
          <a:srcRect l="26735" t="23819" r="-1"/>
          <a:stretch/>
        </p:blipFill>
        <p:spPr>
          <a:xfrm rot="5400000">
            <a:off x="3411373" y="1124899"/>
            <a:ext cx="5955004" cy="4643996"/>
          </a:xfrm>
          <a:prstGeom prst="roundRect">
            <a:avLst>
              <a:gd name="adj" fmla="val 8594"/>
            </a:avLst>
          </a:prstGeom>
          <a:solidFill>
            <a:srgbClr val="FFFFFF">
              <a:shade val="85000"/>
            </a:srgbClr>
          </a:solidFill>
          <a:ln>
            <a:solidFill>
              <a:srgbClr val="FFFFFF"/>
            </a:solidFill>
          </a:ln>
          <a:effectLst/>
        </p:spPr>
      </p:pic>
      <p:pic>
        <p:nvPicPr>
          <p:cNvPr id="3" name="Picture 2" descr="eatatjoessurvey.JPG"/>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6538" y="2443616"/>
            <a:ext cx="4026673" cy="3020004"/>
          </a:xfrm>
          <a:prstGeom prst="roundRect">
            <a:avLst>
              <a:gd name="adj" fmla="val 8594"/>
            </a:avLst>
          </a:prstGeom>
          <a:solidFill>
            <a:srgbClr val="FFFFFF">
              <a:shade val="85000"/>
            </a:srgbClr>
          </a:solidFill>
          <a:ln>
            <a:solidFill>
              <a:schemeClr val="bg1"/>
            </a:solidFill>
          </a:ln>
          <a:effectLst/>
        </p:spPr>
      </p:pic>
    </p:spTree>
    <p:extLst>
      <p:ext uri="{BB962C8B-B14F-4D97-AF65-F5344CB8AC3E}">
        <p14:creationId xmlns:p14="http://schemas.microsoft.com/office/powerpoint/2010/main" val="38296098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New (to us) </a:t>
            </a:r>
            <a:r>
              <a:rPr lang="en-US" sz="4000" dirty="0" smtClean="0"/>
              <a:t>Technology –</a:t>
            </a:r>
            <a:br>
              <a:rPr lang="en-US" sz="4000" dirty="0" smtClean="0"/>
            </a:br>
            <a:r>
              <a:rPr lang="en-US" sz="4000" dirty="0" smtClean="0"/>
              <a:t>University of Calgary Libraries</a:t>
            </a:r>
            <a:endParaRPr lang="en-US" sz="4000" dirty="0"/>
          </a:p>
        </p:txBody>
      </p:sp>
      <p:sp>
        <p:nvSpPr>
          <p:cNvPr id="3" name="Content Placeholder 2"/>
          <p:cNvSpPr>
            <a:spLocks noGrp="1"/>
          </p:cNvSpPr>
          <p:nvPr>
            <p:ph idx="1"/>
          </p:nvPr>
        </p:nvSpPr>
        <p:spPr>
          <a:xfrm>
            <a:off x="457200" y="2972345"/>
            <a:ext cx="8229600" cy="3653235"/>
          </a:xfrm>
        </p:spPr>
        <p:txBody>
          <a:bodyPr numCol="2">
            <a:normAutofit fontScale="32500" lnSpcReduction="20000"/>
          </a:bodyPr>
          <a:lstStyle/>
          <a:p>
            <a:pPr>
              <a:spcAft>
                <a:spcPts val="800"/>
              </a:spcAft>
            </a:pPr>
            <a:r>
              <a:rPr lang="en-US" sz="5500" dirty="0" smtClean="0"/>
              <a:t>Touch tables (stand-up and coffee)</a:t>
            </a:r>
          </a:p>
          <a:p>
            <a:pPr>
              <a:spcAft>
                <a:spcPts val="800"/>
              </a:spcAft>
            </a:pPr>
            <a:r>
              <a:rPr lang="en-US" sz="5500" dirty="0" smtClean="0"/>
              <a:t>Touch kiosks to control Media Wall</a:t>
            </a:r>
          </a:p>
          <a:p>
            <a:pPr>
              <a:spcAft>
                <a:spcPts val="800"/>
              </a:spcAft>
            </a:pPr>
            <a:r>
              <a:rPr lang="en-US" sz="5500" dirty="0" smtClean="0"/>
              <a:t>Digital signage running Omnivex Moxie</a:t>
            </a:r>
          </a:p>
          <a:p>
            <a:pPr>
              <a:spcAft>
                <a:spcPts val="800"/>
              </a:spcAft>
            </a:pPr>
            <a:r>
              <a:rPr lang="en-US" sz="5500" dirty="0" smtClean="0"/>
              <a:t>Media Walls</a:t>
            </a:r>
          </a:p>
          <a:p>
            <a:pPr>
              <a:spcAft>
                <a:spcPts val="800"/>
              </a:spcAft>
            </a:pPr>
            <a:r>
              <a:rPr lang="en-US" sz="5500" dirty="0" smtClean="0"/>
              <a:t>Touch Room Booking Displays</a:t>
            </a:r>
          </a:p>
          <a:p>
            <a:pPr>
              <a:spcAft>
                <a:spcPts val="800"/>
              </a:spcAft>
            </a:pPr>
            <a:r>
              <a:rPr lang="en-US" sz="5500" dirty="0" smtClean="0"/>
              <a:t>Christie </a:t>
            </a:r>
            <a:r>
              <a:rPr lang="en-US" sz="5500" dirty="0" err="1" smtClean="0"/>
              <a:t>MicroTiles</a:t>
            </a:r>
            <a:endParaRPr lang="en-US" sz="5500" dirty="0" smtClean="0"/>
          </a:p>
          <a:p>
            <a:pPr>
              <a:spcAft>
                <a:spcPts val="800"/>
              </a:spcAft>
            </a:pPr>
            <a:r>
              <a:rPr lang="en-US" sz="5500" dirty="0" smtClean="0"/>
              <a:t>Visualization Wall</a:t>
            </a:r>
          </a:p>
          <a:p>
            <a:pPr>
              <a:spcAft>
                <a:spcPts val="800"/>
              </a:spcAft>
            </a:pPr>
            <a:r>
              <a:rPr lang="en-US" sz="5500" dirty="0" smtClean="0"/>
              <a:t>Magic Planet Spherical Display</a:t>
            </a:r>
          </a:p>
          <a:p>
            <a:pPr>
              <a:spcAft>
                <a:spcPts val="800"/>
              </a:spcAft>
            </a:pPr>
            <a:r>
              <a:rPr lang="en-US" sz="5500" dirty="0" smtClean="0"/>
              <a:t>A/V Editing Suites</a:t>
            </a:r>
          </a:p>
          <a:p>
            <a:pPr>
              <a:spcAft>
                <a:spcPts val="800"/>
              </a:spcAft>
            </a:pPr>
            <a:r>
              <a:rPr lang="en-US" sz="5500" dirty="0" smtClean="0"/>
              <a:t>Digital Media Commons</a:t>
            </a:r>
          </a:p>
          <a:p>
            <a:pPr>
              <a:spcAft>
                <a:spcPts val="800"/>
              </a:spcAft>
            </a:pPr>
            <a:r>
              <a:rPr lang="en-US" sz="5500" dirty="0" err="1" smtClean="0"/>
              <a:t>Teamspot</a:t>
            </a:r>
            <a:r>
              <a:rPr lang="en-US" sz="5500" dirty="0" smtClean="0"/>
              <a:t> Collaborative software</a:t>
            </a:r>
          </a:p>
          <a:p>
            <a:pPr>
              <a:spcAft>
                <a:spcPts val="800"/>
              </a:spcAft>
            </a:pPr>
            <a:r>
              <a:rPr lang="en-US" sz="5500" dirty="0" smtClean="0"/>
              <a:t>Dual-boot Mac Minis in Collaborative Workrooms</a:t>
            </a:r>
          </a:p>
          <a:p>
            <a:pPr>
              <a:spcAft>
                <a:spcPts val="800"/>
              </a:spcAft>
            </a:pPr>
            <a:r>
              <a:rPr lang="en-US" sz="5500" dirty="0" smtClean="0"/>
              <a:t>Large format Scanner</a:t>
            </a:r>
          </a:p>
          <a:p>
            <a:pPr>
              <a:spcAft>
                <a:spcPts val="800"/>
              </a:spcAft>
            </a:pPr>
            <a:r>
              <a:rPr lang="en-US" sz="5500" dirty="0" smtClean="0"/>
              <a:t>Gaming Collection (current and retro)</a:t>
            </a:r>
          </a:p>
          <a:p>
            <a:pPr>
              <a:spcAft>
                <a:spcPts val="800"/>
              </a:spcAft>
            </a:pPr>
            <a:r>
              <a:rPr lang="en-US" sz="5500" dirty="0" smtClean="0"/>
              <a:t>Off-site storage of 80% of the physical collection</a:t>
            </a:r>
          </a:p>
          <a:p>
            <a:pPr>
              <a:spcAft>
                <a:spcPts val="800"/>
              </a:spcAft>
            </a:pPr>
            <a:r>
              <a:rPr lang="en-US" sz="5500" dirty="0" smtClean="0"/>
              <a:t>Dual-monitors</a:t>
            </a:r>
          </a:p>
          <a:p>
            <a:pPr>
              <a:spcAft>
                <a:spcPts val="800"/>
              </a:spcAft>
            </a:pPr>
            <a:r>
              <a:rPr lang="en-US" sz="5500" dirty="0" smtClean="0"/>
              <a:t>OSX machines</a:t>
            </a:r>
          </a:p>
          <a:p>
            <a:endParaRPr lang="en-US" dirty="0"/>
          </a:p>
        </p:txBody>
      </p:sp>
      <p:sp>
        <p:nvSpPr>
          <p:cNvPr id="4" name="TextBox 3"/>
          <p:cNvSpPr txBox="1"/>
          <p:nvPr/>
        </p:nvSpPr>
        <p:spPr>
          <a:xfrm>
            <a:off x="4307680" y="6435650"/>
            <a:ext cx="4576907" cy="307777"/>
          </a:xfrm>
          <a:prstGeom prst="rect">
            <a:avLst/>
          </a:prstGeom>
          <a:noFill/>
        </p:spPr>
        <p:txBody>
          <a:bodyPr wrap="none" rtlCol="0">
            <a:spAutoFit/>
          </a:bodyPr>
          <a:lstStyle/>
          <a:p>
            <a:r>
              <a:rPr lang="en-US" sz="1400" dirty="0">
                <a:solidFill>
                  <a:srgbClr val="FFFFFF"/>
                </a:solidFill>
              </a:rPr>
              <a:t>http://</a:t>
            </a:r>
            <a:r>
              <a:rPr lang="en-US" sz="1400" dirty="0" err="1">
                <a:solidFill>
                  <a:srgbClr val="FFFFFF"/>
                </a:solidFill>
              </a:rPr>
              <a:t>www.infotoday.com</a:t>
            </a:r>
            <a:r>
              <a:rPr lang="en-US" sz="1400" dirty="0">
                <a:solidFill>
                  <a:srgbClr val="FFFFFF"/>
                </a:solidFill>
              </a:rPr>
              <a:t>/il2012/</a:t>
            </a:r>
            <a:r>
              <a:rPr lang="en-US" sz="1400" dirty="0" err="1">
                <a:solidFill>
                  <a:srgbClr val="FFFFFF"/>
                </a:solidFill>
              </a:rPr>
              <a:t>presentations.asp</a:t>
            </a:r>
            <a:endParaRPr lang="en-US" sz="1400" dirty="0">
              <a:solidFill>
                <a:srgbClr val="FFFFFF"/>
              </a:solidFill>
            </a:endParaRPr>
          </a:p>
        </p:txBody>
      </p:sp>
    </p:spTree>
    <p:extLst>
      <p:ext uri="{BB962C8B-B14F-4D97-AF65-F5344CB8AC3E}">
        <p14:creationId xmlns:p14="http://schemas.microsoft.com/office/powerpoint/2010/main" val="2346719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3">
                                            <p:txEl>
                                              <p:pRg st="7" end="7"/>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3">
                                            <p:txEl>
                                              <p:pRg st="8" end="8"/>
                                            </p:txEl>
                                          </p:spTgt>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p:cTn id="61"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3" dur="500"/>
                                        <p:tgtEl>
                                          <p:spTgt spid="3">
                                            <p:txEl>
                                              <p:pRg st="9" end="9"/>
                                            </p:txEl>
                                          </p:spTgt>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p:cTn id="67"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69" dur="500"/>
                                        <p:tgtEl>
                                          <p:spTgt spid="3">
                                            <p:txEl>
                                              <p:pRg st="10" end="1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p:cTn id="73"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5" dur="500"/>
                                        <p:tgtEl>
                                          <p:spTgt spid="3">
                                            <p:txEl>
                                              <p:pRg st="11" end="11"/>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p:cTn id="79"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81" dur="500"/>
                                        <p:tgtEl>
                                          <p:spTgt spid="3">
                                            <p:txEl>
                                              <p:pRg st="12" end="12"/>
                                            </p:txEl>
                                          </p:spTgt>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p:cTn id="85"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86" dur="5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87" dur="500"/>
                                        <p:tgtEl>
                                          <p:spTgt spid="3">
                                            <p:txEl>
                                              <p:pRg st="13" end="13"/>
                                            </p:txEl>
                                          </p:spTgt>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p:cTn id="91" dur="5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92" dur="500" fill="hold"/>
                                        <p:tgtEl>
                                          <p:spTgt spid="3">
                                            <p:txEl>
                                              <p:pRg st="14" end="14"/>
                                            </p:txEl>
                                          </p:spTgt>
                                        </p:tgtEl>
                                        <p:attrNameLst>
                                          <p:attrName>ppt_h</p:attrName>
                                        </p:attrNameLst>
                                      </p:cBhvr>
                                      <p:tavLst>
                                        <p:tav tm="0">
                                          <p:val>
                                            <p:fltVal val="0"/>
                                          </p:val>
                                        </p:tav>
                                        <p:tav tm="100000">
                                          <p:val>
                                            <p:strVal val="#ppt_h"/>
                                          </p:val>
                                        </p:tav>
                                      </p:tavLst>
                                    </p:anim>
                                    <p:animEffect transition="in" filter="fade">
                                      <p:cBhvr>
                                        <p:cTn id="93" dur="500"/>
                                        <p:tgtEl>
                                          <p:spTgt spid="3">
                                            <p:txEl>
                                              <p:pRg st="14" end="14"/>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3">
                                            <p:txEl>
                                              <p:pRg st="15" end="15"/>
                                            </p:txEl>
                                          </p:spTgt>
                                        </p:tgtEl>
                                        <p:attrNameLst>
                                          <p:attrName>style.visibility</p:attrName>
                                        </p:attrNameLst>
                                      </p:cBhvr>
                                      <p:to>
                                        <p:strVal val="visible"/>
                                      </p:to>
                                    </p:set>
                                    <p:anim calcmode="lin" valueType="num">
                                      <p:cBhvr>
                                        <p:cTn id="97" dur="5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98" dur="500" fill="hold"/>
                                        <p:tgtEl>
                                          <p:spTgt spid="3">
                                            <p:txEl>
                                              <p:pRg st="15" end="15"/>
                                            </p:txEl>
                                          </p:spTgt>
                                        </p:tgtEl>
                                        <p:attrNameLst>
                                          <p:attrName>ppt_h</p:attrName>
                                        </p:attrNameLst>
                                      </p:cBhvr>
                                      <p:tavLst>
                                        <p:tav tm="0">
                                          <p:val>
                                            <p:fltVal val="0"/>
                                          </p:val>
                                        </p:tav>
                                        <p:tav tm="100000">
                                          <p:val>
                                            <p:strVal val="#ppt_h"/>
                                          </p:val>
                                        </p:tav>
                                      </p:tavLst>
                                    </p:anim>
                                    <p:animEffect transition="in" filter="fade">
                                      <p:cBhvr>
                                        <p:cTn id="99" dur="500"/>
                                        <p:tgtEl>
                                          <p:spTgt spid="3">
                                            <p:txEl>
                                              <p:pRg st="15" end="15"/>
                                            </p:txEl>
                                          </p:spTgt>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3">
                                            <p:txEl>
                                              <p:pRg st="16" end="16"/>
                                            </p:txEl>
                                          </p:spTgt>
                                        </p:tgtEl>
                                        <p:attrNameLst>
                                          <p:attrName>style.visibility</p:attrName>
                                        </p:attrNameLst>
                                      </p:cBhvr>
                                      <p:to>
                                        <p:strVal val="visible"/>
                                      </p:to>
                                    </p:set>
                                    <p:anim calcmode="lin" valueType="num">
                                      <p:cBhvr>
                                        <p:cTn id="103" dur="5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104" dur="500" fill="hold"/>
                                        <p:tgtEl>
                                          <p:spTgt spid="3">
                                            <p:txEl>
                                              <p:pRg st="16" end="16"/>
                                            </p:txEl>
                                          </p:spTgt>
                                        </p:tgtEl>
                                        <p:attrNameLst>
                                          <p:attrName>ppt_h</p:attrName>
                                        </p:attrNameLst>
                                      </p:cBhvr>
                                      <p:tavLst>
                                        <p:tav tm="0">
                                          <p:val>
                                            <p:fltVal val="0"/>
                                          </p:val>
                                        </p:tav>
                                        <p:tav tm="100000">
                                          <p:val>
                                            <p:strVal val="#ppt_h"/>
                                          </p:val>
                                        </p:tav>
                                      </p:tavLst>
                                    </p:anim>
                                    <p:animEffect transition="in" filter="fade">
                                      <p:cBhvr>
                                        <p:cTn id="105"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braryL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68" y="1428013"/>
            <a:ext cx="8114632" cy="4972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41217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refrontLibra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6" y="853456"/>
            <a:ext cx="8274355" cy="57238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0163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Un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31" y="2102766"/>
            <a:ext cx="8412895" cy="4461118"/>
          </a:xfrm>
          <a:prstGeom prst="rect">
            <a:avLst/>
          </a:prstGeom>
          <a:ln>
            <a:noFill/>
          </a:ln>
          <a:effectLst>
            <a:outerShdw blurRad="292100" dist="139700" dir="2700000" algn="tl" rotWithShape="0">
              <a:srgbClr val="333333">
                <a:alpha val="65000"/>
              </a:srgbClr>
            </a:outerShdw>
          </a:effectLst>
        </p:spPr>
      </p:pic>
      <p:pic>
        <p:nvPicPr>
          <p:cNvPr id="3" name="Picture 2" descr="theuni_bost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084" y="463216"/>
            <a:ext cx="2924698" cy="3677377"/>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63001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Makers, Hackers, </a:t>
            </a:r>
            <a:br>
              <a:rPr lang="en-US" dirty="0" smtClean="0"/>
            </a:br>
            <a:r>
              <a:rPr lang="en-US" dirty="0" smtClean="0"/>
              <a:t>DIY and more</a:t>
            </a:r>
            <a:endParaRPr lang="en-US" dirty="0"/>
          </a:p>
        </p:txBody>
      </p:sp>
    </p:spTree>
    <p:extLst>
      <p:ext uri="{BB962C8B-B14F-4D97-AF65-F5344CB8AC3E}">
        <p14:creationId xmlns:p14="http://schemas.microsoft.com/office/powerpoint/2010/main" val="39434682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12788" y="1911684"/>
            <a:ext cx="7716838" cy="4489116"/>
          </a:xfrm>
          <a:prstGeom prst="rect">
            <a:avLst/>
          </a:prstGeom>
        </p:spPr>
        <p:txBody>
          <a:bodyPr>
            <a:normAutofit/>
          </a:bodyPr>
          <a:lstStyle>
            <a:lvl1pPr marL="342900" indent="-342900" algn="l" defTabSz="914400" rtl="0" eaLnBrk="1" latinLnBrk="0" hangingPunct="1">
              <a:spcBef>
                <a:spcPts val="0"/>
              </a:spcBef>
              <a:spcAft>
                <a:spcPts val="2000"/>
              </a:spcAft>
              <a:buFontTx/>
              <a:buBlip>
                <a:blip r:embed="rId2"/>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2"/>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2"/>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2"/>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2"/>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2"/>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2"/>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2"/>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2"/>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a:lstStyle>
          <a:p>
            <a:pPr marL="0" indent="0">
              <a:buFontTx/>
              <a:buNone/>
            </a:pPr>
            <a:r>
              <a:rPr lang="en-US" dirty="0" smtClean="0">
                <a:effectLst/>
              </a:rPr>
              <a:t>“It’s amazing to consider that a particle physicist, a molecular biologist, and someone lying on a beach with a novel by Stephen King may all be reading from the same device and  purchasing their content from the same venue.”</a:t>
            </a:r>
          </a:p>
          <a:p>
            <a:pPr marL="0" indent="0">
              <a:spcAft>
                <a:spcPts val="0"/>
              </a:spcAft>
              <a:buFontTx/>
              <a:buNone/>
            </a:pPr>
            <a:endParaRPr lang="en-US" dirty="0" smtClean="0">
              <a:effectLst/>
            </a:endParaRPr>
          </a:p>
          <a:p>
            <a:pPr marL="0" indent="0">
              <a:spcAft>
                <a:spcPts val="0"/>
              </a:spcAft>
              <a:buFontTx/>
              <a:buNone/>
            </a:pPr>
            <a:r>
              <a:rPr lang="en-US" dirty="0" smtClean="0">
                <a:effectLst/>
              </a:rPr>
              <a:t>Joe Esposito, </a:t>
            </a:r>
            <a:r>
              <a:rPr lang="en-US" i="1" dirty="0" smtClean="0">
                <a:effectLst/>
              </a:rPr>
              <a:t>Predicting the Present</a:t>
            </a:r>
            <a:endParaRPr lang="en-US" dirty="0" smtClean="0"/>
          </a:p>
          <a:p>
            <a:pPr marL="0" indent="0">
              <a:spcAft>
                <a:spcPts val="0"/>
              </a:spcAft>
              <a:buFontTx/>
              <a:buNone/>
            </a:pPr>
            <a:r>
              <a:rPr lang="en-US" sz="1600" i="1" dirty="0" smtClean="0">
                <a:effectLst/>
              </a:rPr>
              <a:t>http://</a:t>
            </a:r>
            <a:r>
              <a:rPr lang="en-US" sz="1600" i="1" dirty="0" err="1" smtClean="0">
                <a:effectLst/>
              </a:rPr>
              <a:t>scholarlykitchen.sspnet.org</a:t>
            </a:r>
            <a:r>
              <a:rPr lang="en-US" sz="1600" i="1" dirty="0" smtClean="0">
                <a:effectLst/>
              </a:rPr>
              <a:t>/2012/03/19/predicting-the-present/</a:t>
            </a:r>
          </a:p>
        </p:txBody>
      </p:sp>
    </p:spTree>
    <p:extLst>
      <p:ext uri="{BB962C8B-B14F-4D97-AF65-F5344CB8AC3E}">
        <p14:creationId xmlns:p14="http://schemas.microsoft.com/office/powerpoint/2010/main" val="36139997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onomist_industrial_re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52" y="668421"/>
            <a:ext cx="5481053" cy="5775158"/>
          </a:xfrm>
          <a:prstGeom prst="rect">
            <a:avLst/>
          </a:prstGeom>
        </p:spPr>
      </p:pic>
    </p:spTree>
    <p:extLst>
      <p:ext uri="{BB962C8B-B14F-4D97-AF65-F5344CB8AC3E}">
        <p14:creationId xmlns:p14="http://schemas.microsoft.com/office/powerpoint/2010/main" val="10269905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onomist_collab_man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575" y="164403"/>
            <a:ext cx="2125060" cy="6470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crowdsourc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032" y="818366"/>
            <a:ext cx="3074738" cy="5566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59538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brary_How-to-D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94" y="725679"/>
            <a:ext cx="8035003" cy="5811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32833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FLFabL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21" y="1444872"/>
            <a:ext cx="8502316" cy="5045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96791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kerb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691" y="785943"/>
            <a:ext cx="6991684" cy="55283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1815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kerbot-thingiver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347672"/>
            <a:ext cx="8157060" cy="5082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3668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kven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05" y="1159682"/>
            <a:ext cx="6452051" cy="4104115"/>
          </a:xfrm>
          <a:prstGeom prst="rect">
            <a:avLst/>
          </a:prstGeom>
          <a:ln>
            <a:solidFill>
              <a:srgbClr val="000000"/>
            </a:solidFill>
          </a:ln>
          <a:effectLst>
            <a:outerShdw blurRad="292100" dist="139700" dir="2700000" algn="tl" rotWithShape="0">
              <a:srgbClr val="333333">
                <a:alpha val="65000"/>
              </a:srgbClr>
            </a:outerShdw>
          </a:effectLst>
        </p:spPr>
      </p:pic>
      <p:pic>
        <p:nvPicPr>
          <p:cNvPr id="3" name="Picture 2" descr="tekventure-makerst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894" y="3727549"/>
            <a:ext cx="3707799" cy="2995845"/>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75315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Library Users </a:t>
            </a:r>
            <a:br>
              <a:rPr lang="en-US" dirty="0" smtClean="0"/>
            </a:br>
            <a:r>
              <a:rPr lang="en-US" dirty="0" smtClean="0"/>
              <a:t>as (Co-)Creators</a:t>
            </a:r>
            <a:endParaRPr lang="en-US" dirty="0"/>
          </a:p>
        </p:txBody>
      </p:sp>
    </p:spTree>
    <p:extLst>
      <p:ext uri="{BB962C8B-B14F-4D97-AF65-F5344CB8AC3E}">
        <p14:creationId xmlns:p14="http://schemas.microsoft.com/office/powerpoint/2010/main" val="40631153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LCreatingCommun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42" y="1283286"/>
            <a:ext cx="8154737" cy="5078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71785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zzfe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33" y="176082"/>
            <a:ext cx="5300737" cy="4275821"/>
          </a:xfrm>
          <a:prstGeom prst="rect">
            <a:avLst/>
          </a:prstGeom>
          <a:ln>
            <a:noFill/>
          </a:ln>
          <a:effectLst>
            <a:outerShdw blurRad="292100" dist="139700" dir="2700000" algn="tl" rotWithShape="0">
              <a:srgbClr val="333333">
                <a:alpha val="65000"/>
              </a:srgbClr>
            </a:outerShdw>
          </a:effectLst>
        </p:spPr>
      </p:pic>
      <p:pic>
        <p:nvPicPr>
          <p:cNvPr id="3" name="Picture 2" descr="lookingintothepastgro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5228" y="3152881"/>
            <a:ext cx="6593098" cy="3338208"/>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p:nvPr/>
        </p:nvCxnSpPr>
        <p:spPr>
          <a:xfrm>
            <a:off x="5529070" y="176082"/>
            <a:ext cx="3333082" cy="2976799"/>
          </a:xfrm>
          <a:prstGeom prst="straightConnector1">
            <a:avLst/>
          </a:prstGeom>
          <a:ln>
            <a:solidFill>
              <a:srgbClr val="FFFFFF"/>
            </a:solidFill>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228333" y="4451903"/>
            <a:ext cx="2146895" cy="2039186"/>
          </a:xfrm>
          <a:prstGeom prst="straightConnector1">
            <a:avLst/>
          </a:prstGeom>
          <a:ln>
            <a:solidFill>
              <a:srgbClr val="FFFFFF"/>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36300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inberger-ilkeyno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43" y="1361780"/>
            <a:ext cx="7327623" cy="4713852"/>
          </a:xfrm>
          <a:prstGeom prst="rect">
            <a:avLst/>
          </a:prstGeom>
        </p:spPr>
      </p:pic>
      <p:pic>
        <p:nvPicPr>
          <p:cNvPr id="3" name="Picture 2" descr="weinberger-main-ilkeyno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927" y="5330458"/>
            <a:ext cx="3731577" cy="1177608"/>
          </a:xfrm>
          <a:prstGeom prst="rect">
            <a:avLst/>
          </a:prstGeom>
        </p:spPr>
      </p:pic>
      <p:sp>
        <p:nvSpPr>
          <p:cNvPr id="4" name="TextBox 3"/>
          <p:cNvSpPr txBox="1"/>
          <p:nvPr/>
        </p:nvSpPr>
        <p:spPr>
          <a:xfrm>
            <a:off x="608020" y="6095673"/>
            <a:ext cx="4576907" cy="307777"/>
          </a:xfrm>
          <a:prstGeom prst="rect">
            <a:avLst/>
          </a:prstGeom>
          <a:noFill/>
        </p:spPr>
        <p:txBody>
          <a:bodyPr wrap="none" rtlCol="0">
            <a:spAutoFit/>
          </a:bodyPr>
          <a:lstStyle/>
          <a:p>
            <a:r>
              <a:rPr lang="en-US" sz="1400" dirty="0">
                <a:solidFill>
                  <a:srgbClr val="FFFFFF"/>
                </a:solidFill>
              </a:rPr>
              <a:t>http://</a:t>
            </a:r>
            <a:r>
              <a:rPr lang="en-US" sz="1400" dirty="0" err="1">
                <a:solidFill>
                  <a:srgbClr val="FFFFFF"/>
                </a:solidFill>
              </a:rPr>
              <a:t>www.infotoday.com</a:t>
            </a:r>
            <a:r>
              <a:rPr lang="en-US" sz="1400" dirty="0">
                <a:solidFill>
                  <a:srgbClr val="FFFFFF"/>
                </a:solidFill>
              </a:rPr>
              <a:t>/il2012/</a:t>
            </a:r>
            <a:r>
              <a:rPr lang="en-US" sz="1400" dirty="0" err="1">
                <a:solidFill>
                  <a:srgbClr val="FFFFFF"/>
                </a:solidFill>
              </a:rPr>
              <a:t>presentations.asp</a:t>
            </a:r>
            <a:endParaRPr lang="en-US" sz="1400" dirty="0">
              <a:solidFill>
                <a:srgbClr val="FFFFFF"/>
              </a:solidFill>
            </a:endParaRPr>
          </a:p>
        </p:txBody>
      </p:sp>
    </p:spTree>
    <p:extLst>
      <p:ext uri="{BB962C8B-B14F-4D97-AF65-F5344CB8AC3E}">
        <p14:creationId xmlns:p14="http://schemas.microsoft.com/office/powerpoint/2010/main" val="333439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okingintothepa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47" y="764382"/>
            <a:ext cx="8277050" cy="5515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04370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ypl-ma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83" y="1751294"/>
            <a:ext cx="8172823" cy="36695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187208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t-micropublish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470" y="1414155"/>
            <a:ext cx="6538833" cy="49233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444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resso-brookly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3" y="1400196"/>
            <a:ext cx="7747731" cy="4725688"/>
          </a:xfrm>
          <a:prstGeom prst="rect">
            <a:avLst/>
          </a:prstGeom>
        </p:spPr>
      </p:pic>
    </p:spTree>
    <p:extLst>
      <p:ext uri="{BB962C8B-B14F-4D97-AF65-F5344CB8AC3E}">
        <p14:creationId xmlns:p14="http://schemas.microsoft.com/office/powerpoint/2010/main" val="9104465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reet_press-sacramen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8" y="794928"/>
            <a:ext cx="8154737" cy="5729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37757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ublishorbu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66" y="1465344"/>
            <a:ext cx="8260016" cy="44969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90070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eka-nov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47" y="1036954"/>
            <a:ext cx="7817493" cy="5283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72282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X_library_communitypu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7" y="1065939"/>
            <a:ext cx="8397998" cy="54177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334385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The Future is Now</a:t>
            </a:r>
            <a:endParaRPr lang="en-US" dirty="0"/>
          </a:p>
        </p:txBody>
      </p:sp>
    </p:spTree>
    <p:extLst>
      <p:ext uri="{BB962C8B-B14F-4D97-AF65-F5344CB8AC3E}">
        <p14:creationId xmlns:p14="http://schemas.microsoft.com/office/powerpoint/2010/main" val="211164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ie-ilkeyno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643" y="1311662"/>
            <a:ext cx="6324600" cy="47879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TextBox 5"/>
          <p:cNvSpPr txBox="1"/>
          <p:nvPr/>
        </p:nvSpPr>
        <p:spPr>
          <a:xfrm>
            <a:off x="707036" y="6203873"/>
            <a:ext cx="7879080" cy="369332"/>
          </a:xfrm>
          <a:prstGeom prst="rect">
            <a:avLst/>
          </a:prstGeom>
          <a:noFill/>
        </p:spPr>
        <p:txBody>
          <a:bodyPr wrap="none" rtlCol="0">
            <a:spAutoFit/>
          </a:bodyPr>
          <a:lstStyle/>
          <a:p>
            <a:r>
              <a:rPr lang="en-US" dirty="0">
                <a:solidFill>
                  <a:srgbClr val="FFFFFF"/>
                </a:solidFill>
              </a:rPr>
              <a:t>http://</a:t>
            </a:r>
            <a:r>
              <a:rPr lang="en-US" dirty="0" err="1">
                <a:solidFill>
                  <a:srgbClr val="FFFFFF"/>
                </a:solidFill>
              </a:rPr>
              <a:t>libraries.pewinternet.org</a:t>
            </a:r>
            <a:r>
              <a:rPr lang="en-US" dirty="0">
                <a:solidFill>
                  <a:srgbClr val="FFFFFF"/>
                </a:solidFill>
              </a:rPr>
              <a:t>/category/publications/survey-reports/</a:t>
            </a:r>
          </a:p>
        </p:txBody>
      </p:sp>
    </p:spTree>
    <p:extLst>
      <p:ext uri="{BB962C8B-B14F-4D97-AF65-F5344CB8AC3E}">
        <p14:creationId xmlns:p14="http://schemas.microsoft.com/office/powerpoint/2010/main" val="735098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659601287"/>
              </p:ext>
            </p:extLst>
          </p:nvPr>
        </p:nvGraphicFramePr>
        <p:xfrm>
          <a:off x="721894" y="1323474"/>
          <a:ext cx="7860632"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947296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fodocket-bigdat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32" y="1111510"/>
            <a:ext cx="7258646" cy="5142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96080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hael_edson_gobold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7" y="1076418"/>
            <a:ext cx="8467420" cy="5353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74405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42312">
            <a:off x="1215184" y="3567399"/>
            <a:ext cx="7324068" cy="1195564"/>
          </a:xfrm>
        </p:spPr>
        <p:txBody>
          <a:bodyPr/>
          <a:lstStyle/>
          <a:p>
            <a:r>
              <a:rPr lang="en-US" dirty="0" smtClean="0"/>
              <a:t>Thank you!</a:t>
            </a:r>
            <a:endParaRPr lang="en-US" dirty="0"/>
          </a:p>
        </p:txBody>
      </p:sp>
      <p:pic>
        <p:nvPicPr>
          <p:cNvPr id="6" name="Picture Placeholder 5" descr="billboard.jpg"/>
          <p:cNvPicPr>
            <a:picLocks noGrp="1" noChangeAspect="1"/>
          </p:cNvPicPr>
          <p:nvPr>
            <p:ph type="pic" idx="13"/>
          </p:nvPr>
        </p:nvPicPr>
        <p:blipFill>
          <a:blip r:embed="rId2">
            <a:extLst>
              <a:ext uri="{28A0092B-C50C-407E-A947-70E740481C1C}">
                <a14:useLocalDpi xmlns:a14="http://schemas.microsoft.com/office/drawing/2010/main" val="0"/>
              </a:ext>
            </a:extLst>
          </a:blip>
          <a:srcRect t="2346" b="2346"/>
          <a:stretch>
            <a:fillRect/>
          </a:stretch>
        </p:blipFill>
        <p:spPr/>
      </p:pic>
      <p:sp>
        <p:nvSpPr>
          <p:cNvPr id="4" name="Subtitle 3"/>
          <p:cNvSpPr>
            <a:spLocks noGrp="1"/>
          </p:cNvSpPr>
          <p:nvPr>
            <p:ph type="subTitle" idx="1"/>
          </p:nvPr>
        </p:nvSpPr>
        <p:spPr>
          <a:xfrm rot="21060000">
            <a:off x="2531800" y="4606753"/>
            <a:ext cx="6400800" cy="1446928"/>
          </a:xfrm>
        </p:spPr>
        <p:txBody>
          <a:bodyPr/>
          <a:lstStyle/>
          <a:p>
            <a:r>
              <a:rPr lang="en-US" dirty="0" smtClean="0"/>
              <a:t>Jennifer Koerber</a:t>
            </a:r>
          </a:p>
          <a:p>
            <a:r>
              <a:rPr lang="en-US" dirty="0" err="1" smtClean="0"/>
              <a:t>www.jenniferkoerber.com</a:t>
            </a:r>
            <a:endParaRPr lang="en-US" dirty="0" smtClean="0"/>
          </a:p>
          <a:p>
            <a:r>
              <a:rPr lang="en-US" dirty="0" err="1" smtClean="0"/>
              <a:t>jennifer.koerber@gmail.com</a:t>
            </a:r>
            <a:endParaRPr lang="en-US" dirty="0"/>
          </a:p>
        </p:txBody>
      </p:sp>
    </p:spTree>
    <p:extLst>
      <p:ext uri="{BB962C8B-B14F-4D97-AF65-F5344CB8AC3E}">
        <p14:creationId xmlns:p14="http://schemas.microsoft.com/office/powerpoint/2010/main" val="20237866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nterest-brook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19" y="1494296"/>
            <a:ext cx="8368632" cy="4688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36554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nterest-cambridges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141295">
            <a:off x="1845384" y="1439836"/>
            <a:ext cx="5681836" cy="4261377"/>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721653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Online Spaces</a:t>
            </a:r>
            <a:endParaRPr lang="en-US" dirty="0"/>
          </a:p>
        </p:txBody>
      </p:sp>
    </p:spTree>
    <p:extLst>
      <p:ext uri="{BB962C8B-B14F-4D97-AF65-F5344CB8AC3E}">
        <p14:creationId xmlns:p14="http://schemas.microsoft.com/office/powerpoint/2010/main" val="1179081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ndvalley-f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16" y="615420"/>
            <a:ext cx="7463154" cy="5737440"/>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00339316"/>
      </p:ext>
    </p:extLst>
  </p:cSld>
  <p:clrMapOvr>
    <a:masterClrMapping/>
  </p:clrMapOvr>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Sky.thmx</Template>
  <TotalTime>3597</TotalTime>
  <Words>1503</Words>
  <Application>Microsoft Macintosh PowerPoint</Application>
  <PresentationFormat>On-screen Show (4:3)</PresentationFormat>
  <Paragraphs>187</Paragraphs>
  <Slides>52</Slides>
  <Notes>42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Sky</vt:lpstr>
      <vt:lpstr>Living in the Future</vt:lpstr>
      <vt:lpstr>PowerPoint Presentation</vt:lpstr>
      <vt:lpstr>PowerPoint Presentation</vt:lpstr>
      <vt:lpstr>PowerPoint Presentation</vt:lpstr>
      <vt:lpstr>PowerPoint Presentation</vt:lpstr>
      <vt:lpstr>PowerPoint Presentation</vt:lpstr>
      <vt:lpstr>PowerPoint Presentation</vt:lpstr>
      <vt:lpstr>Online Spaces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Spaces</vt:lpstr>
      <vt:lpstr>PowerPoint Presentation</vt:lpstr>
      <vt:lpstr>PowerPoint Presentation</vt:lpstr>
      <vt:lpstr>New (to us) Technology – University of Calgary Libraries</vt:lpstr>
      <vt:lpstr>PowerPoint Presentation</vt:lpstr>
      <vt:lpstr>PowerPoint Presentation</vt:lpstr>
      <vt:lpstr>PowerPoint Presentation</vt:lpstr>
      <vt:lpstr>Makers, Hackers,  DIY and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Library Users  as (Co-)Creators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is Now</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in the Future</dc:title>
  <dc:creator>Jennifer Koerber</dc:creator>
  <cp:lastModifiedBy>Jennifer Koerber</cp:lastModifiedBy>
  <cp:revision>61</cp:revision>
  <dcterms:created xsi:type="dcterms:W3CDTF">2012-06-05T15:58:53Z</dcterms:created>
  <dcterms:modified xsi:type="dcterms:W3CDTF">2012-11-02T19:58:46Z</dcterms:modified>
</cp:coreProperties>
</file>