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4" autoAdjust="0"/>
    <p:restoredTop sz="94394" autoAdjust="0"/>
  </p:normalViewPr>
  <p:slideViewPr>
    <p:cSldViewPr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LS PP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943600"/>
            <a:ext cx="238224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8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CCEA-F0F1-4B89-ACAC-E87318E7545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state Black" panose="0200050304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524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Interstate Bold" pitchFamily="50" charset="0"/>
              </a:rPr>
              <a:t>STRONGER TOGETHER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Interstate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6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ll@masslibsystem.org" TargetMode="External"/><Relationship Id="rId2" Type="http://schemas.openxmlformats.org/officeDocument/2006/relationships/hyperlink" Target="mailto:firstname@masslibsystem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wealthcatalog.org/MV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liowebhost.com/MassLib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liomasslibs.azurewebsites.net/Account/Logi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Clio in the Cloud Version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Sue Kaler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Rick Levine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Borrowing Home Screen</a:t>
            </a:r>
            <a:br>
              <a:rPr lang="en-US" dirty="0" smtClean="0"/>
            </a:br>
            <a:r>
              <a:rPr lang="en-US" dirty="0" smtClean="0"/>
              <a:t>Filters on the left of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New…recently requested</a:t>
            </a:r>
          </a:p>
          <a:p>
            <a:r>
              <a:rPr lang="en-US" dirty="0" smtClean="0"/>
              <a:t>Pending…in the works</a:t>
            </a:r>
          </a:p>
          <a:p>
            <a:pPr lvl="1"/>
            <a:r>
              <a:rPr lang="en-US" dirty="0" smtClean="0"/>
              <a:t>Attention, usually for the MLS staff</a:t>
            </a:r>
          </a:p>
          <a:p>
            <a:pPr lvl="1"/>
            <a:r>
              <a:rPr lang="en-US" dirty="0" smtClean="0"/>
              <a:t>Shipped, good news!</a:t>
            </a:r>
          </a:p>
          <a:p>
            <a:r>
              <a:rPr lang="en-US" dirty="0" smtClean="0"/>
              <a:t>On Loan….items we think you have</a:t>
            </a:r>
          </a:p>
          <a:p>
            <a:r>
              <a:rPr lang="en-US" dirty="0" smtClean="0"/>
              <a:t>Returned….items you have sent back</a:t>
            </a:r>
          </a:p>
          <a:p>
            <a:r>
              <a:rPr lang="en-US" dirty="0" smtClean="0"/>
              <a:t>Rec Copies….scans or photocopies</a:t>
            </a:r>
          </a:p>
          <a:p>
            <a:r>
              <a:rPr lang="en-US" dirty="0" smtClean="0"/>
              <a:t>Cancelled….we will send email</a:t>
            </a:r>
          </a:p>
          <a:p>
            <a:r>
              <a:rPr lang="en-US" dirty="0" smtClean="0"/>
              <a:t>Rejected….we do not use this status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Borrowing Home Screen</a:t>
            </a:r>
            <a:br>
              <a:rPr lang="en-US" dirty="0" smtClean="0"/>
            </a:br>
            <a:r>
              <a:rPr lang="en-US" dirty="0" smtClean="0"/>
              <a:t>The Quick Search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find the item you desire from the lists</a:t>
            </a:r>
          </a:p>
          <a:p>
            <a:r>
              <a:rPr lang="en-US" dirty="0" smtClean="0"/>
              <a:t>Or, you can enter a keyword search in the Quick Search Box, searching by:</a:t>
            </a:r>
          </a:p>
          <a:p>
            <a:pPr lvl="1"/>
            <a:r>
              <a:rPr lang="en-US" dirty="0" smtClean="0"/>
              <a:t>ILL number or Clio number</a:t>
            </a:r>
          </a:p>
          <a:p>
            <a:pPr lvl="1"/>
            <a:r>
              <a:rPr lang="en-US" dirty="0" smtClean="0"/>
              <a:t>Words from the title</a:t>
            </a:r>
          </a:p>
          <a:p>
            <a:pPr lvl="1"/>
            <a:r>
              <a:rPr lang="en-US" dirty="0" smtClean="0"/>
              <a:t>Words from the author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atron name does not work</a:t>
            </a:r>
          </a:p>
          <a:p>
            <a:pPr lvl="1"/>
            <a:r>
              <a:rPr lang="en-US" dirty="0" smtClean="0"/>
              <a:t>Illiad transaction number does not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sorted by column headers</a:t>
            </a:r>
          </a:p>
          <a:p>
            <a:pPr lvl="1"/>
            <a:r>
              <a:rPr lang="en-US" dirty="0" err="1" smtClean="0"/>
              <a:t>ILLSysID</a:t>
            </a:r>
            <a:r>
              <a:rPr lang="en-US" dirty="0" smtClean="0"/>
              <a:t> is the ILL Request Number</a:t>
            </a:r>
          </a:p>
          <a:p>
            <a:pPr lvl="1"/>
            <a:r>
              <a:rPr lang="en-US" dirty="0" smtClean="0"/>
              <a:t>Request Date</a:t>
            </a:r>
          </a:p>
          <a:p>
            <a:pPr lvl="1"/>
            <a:r>
              <a:rPr lang="en-US" dirty="0" smtClean="0"/>
              <a:t>Due Date</a:t>
            </a:r>
          </a:p>
          <a:p>
            <a:pPr lvl="1"/>
            <a:r>
              <a:rPr lang="en-US" dirty="0" smtClean="0"/>
              <a:t>Title….does not ignore initial articles</a:t>
            </a:r>
          </a:p>
          <a:p>
            <a:pPr lvl="1"/>
            <a:r>
              <a:rPr lang="en-US" dirty="0" smtClean="0"/>
              <a:t>Branch….will be your library</a:t>
            </a:r>
          </a:p>
          <a:p>
            <a:pPr lvl="1"/>
            <a:r>
              <a:rPr lang="en-US" dirty="0" smtClean="0"/>
              <a:t>Branch patron….will be whatever you entered</a:t>
            </a:r>
          </a:p>
          <a:p>
            <a:r>
              <a:rPr lang="en-US" dirty="0" smtClean="0"/>
              <a:t>Select…an option for any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8238"/>
            <a:ext cx="92202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Citation 	</a:t>
            </a:r>
          </a:p>
          <a:p>
            <a:pPr lvl="1"/>
            <a:r>
              <a:rPr lang="en-US" dirty="0" smtClean="0"/>
              <a:t>Obvious fields except the External Request # IS the ILL Request Number</a:t>
            </a:r>
          </a:p>
          <a:p>
            <a:r>
              <a:rPr lang="en-US" dirty="0" smtClean="0"/>
              <a:t>Please ignore the Action box</a:t>
            </a:r>
          </a:p>
          <a:p>
            <a:pPr lvl="1"/>
            <a:r>
              <a:rPr lang="en-US" dirty="0" smtClean="0"/>
              <a:t>None of the options there are useful for us</a:t>
            </a:r>
          </a:p>
          <a:p>
            <a:r>
              <a:rPr lang="en-US" dirty="0" smtClean="0"/>
              <a:t>Please do note the useful Print Box</a:t>
            </a:r>
          </a:p>
          <a:p>
            <a:r>
              <a:rPr lang="en-US" dirty="0" smtClean="0"/>
              <a:t>Please do note the edit box for you or the MLS staff to add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Details, Lenders and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anywhere in the light beige box that is the request</a:t>
            </a:r>
          </a:p>
          <a:p>
            <a:r>
              <a:rPr lang="en-US" dirty="0" smtClean="0"/>
              <a:t>A lower flap opens up with many more useful details</a:t>
            </a:r>
          </a:p>
          <a:p>
            <a:pPr lvl="1"/>
            <a:r>
              <a:rPr lang="en-US" dirty="0" smtClean="0"/>
              <a:t>The lender string and the actual lender</a:t>
            </a:r>
          </a:p>
          <a:p>
            <a:pPr lvl="1"/>
            <a:r>
              <a:rPr lang="en-US" dirty="0" smtClean="0"/>
              <a:t>The dates upon which various actions happened with the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41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to Received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Update Options stripe below the request details</a:t>
            </a:r>
          </a:p>
          <a:p>
            <a:r>
              <a:rPr lang="en-US" dirty="0" smtClean="0"/>
              <a:t>Select Received Loan</a:t>
            </a:r>
          </a:p>
          <a:p>
            <a:r>
              <a:rPr lang="en-US" dirty="0" smtClean="0"/>
              <a:t>You can enter Lending Restrictions which will print on your </a:t>
            </a:r>
            <a:r>
              <a:rPr lang="en-US" dirty="0" err="1" smtClean="0"/>
              <a:t>bookstrap</a:t>
            </a:r>
            <a:endParaRPr lang="en-US" dirty="0" smtClean="0"/>
          </a:p>
          <a:p>
            <a:r>
              <a:rPr lang="en-US" dirty="0" smtClean="0"/>
              <a:t>Hit the Green Update button</a:t>
            </a:r>
          </a:p>
          <a:p>
            <a:r>
              <a:rPr lang="en-US" dirty="0" smtClean="0"/>
              <a:t>The request will move to On 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Book Strap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do this from the print dropdown box on the upper right hand section of the request details</a:t>
            </a:r>
          </a:p>
          <a:p>
            <a:pPr lvl="1"/>
            <a:r>
              <a:rPr lang="en-US" dirty="0" smtClean="0"/>
              <a:t>This option seems to work best</a:t>
            </a:r>
          </a:p>
          <a:p>
            <a:r>
              <a:rPr lang="en-US" dirty="0" smtClean="0"/>
              <a:t>Or you can do it from the options while you are receiving the item</a:t>
            </a:r>
          </a:p>
          <a:p>
            <a:pPr lvl="1"/>
            <a:r>
              <a:rPr lang="en-US" dirty="0" smtClean="0"/>
              <a:t>This should put it in the Printouts, Print Mine list</a:t>
            </a:r>
          </a:p>
          <a:p>
            <a:r>
              <a:rPr lang="en-US" dirty="0" smtClean="0"/>
              <a:t>You may have to fix your popup blocker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Emailing Your Patron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Email Options stripe below the Update Options stripe</a:t>
            </a:r>
          </a:p>
          <a:p>
            <a:r>
              <a:rPr lang="en-US" dirty="0" smtClean="0"/>
              <a:t>Your only email option will be to email the branch patron</a:t>
            </a:r>
          </a:p>
          <a:p>
            <a:r>
              <a:rPr lang="en-US" dirty="0" smtClean="0"/>
              <a:t>If you have entered a branch patron email address it will autofill</a:t>
            </a:r>
          </a:p>
          <a:p>
            <a:r>
              <a:rPr lang="en-US" dirty="0" smtClean="0"/>
              <a:t>You can enter an email address and edit the very generic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Clio in the Cloud Version 2.0</a:t>
            </a:r>
          </a:p>
          <a:p>
            <a:r>
              <a:rPr lang="en-US" dirty="0" smtClean="0"/>
              <a:t>The Virtual Catalog, the Commonwealth Catalog, Point to Point and Mediated Interlibrary Loan</a:t>
            </a:r>
          </a:p>
          <a:p>
            <a:r>
              <a:rPr lang="en-US" dirty="0" smtClean="0"/>
              <a:t>WorldCat.org</a:t>
            </a:r>
          </a:p>
          <a:p>
            <a:r>
              <a:rPr lang="en-US" dirty="0" smtClean="0"/>
              <a:t>Please ask questions via chat as </a:t>
            </a:r>
            <a:r>
              <a:rPr lang="en-US" smtClean="0"/>
              <a:t>we proceed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85763"/>
            <a:ext cx="70770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item you want to renew</a:t>
            </a:r>
          </a:p>
          <a:p>
            <a:r>
              <a:rPr lang="en-US" dirty="0" smtClean="0"/>
              <a:t>Click on the Update Options stripe below the request details</a:t>
            </a:r>
          </a:p>
          <a:p>
            <a:r>
              <a:rPr lang="en-US" dirty="0" smtClean="0"/>
              <a:t>Select Renewal Request</a:t>
            </a:r>
          </a:p>
          <a:p>
            <a:r>
              <a:rPr lang="en-US" dirty="0" smtClean="0"/>
              <a:t>Put your cursor in the Renewal Request Date box and select your desired new due date</a:t>
            </a:r>
          </a:p>
          <a:p>
            <a:r>
              <a:rPr lang="en-US" dirty="0" smtClean="0"/>
              <a:t>Hit the green update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Renewals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filters on the left of the Borrowing Home screen</a:t>
            </a:r>
          </a:p>
          <a:p>
            <a:r>
              <a:rPr lang="en-US" dirty="0" smtClean="0"/>
              <a:t>Click On Loan</a:t>
            </a:r>
          </a:p>
          <a:p>
            <a:r>
              <a:rPr lang="en-US" dirty="0" smtClean="0"/>
              <a:t>Note that there are sub categories of items On Loan</a:t>
            </a:r>
          </a:p>
          <a:p>
            <a:pPr lvl="1"/>
            <a:r>
              <a:rPr lang="en-US" dirty="0" smtClean="0"/>
              <a:t>Attention, Recalled, Overdue, Renew OK, Renew No, Renew Pending, Due Soon (and Not Collected which we do not use)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Renewal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have asked for a renewal, the item will be in Renew Pending</a:t>
            </a:r>
          </a:p>
          <a:p>
            <a:r>
              <a:rPr lang="en-US" dirty="0" smtClean="0"/>
              <a:t>There also will be a checkmark in the Renewal Requested column of the On Loan list</a:t>
            </a:r>
          </a:p>
          <a:p>
            <a:r>
              <a:rPr lang="en-US" dirty="0" smtClean="0"/>
              <a:t>If a renewal is granted, the item will move to Renew OK</a:t>
            </a:r>
          </a:p>
          <a:p>
            <a:r>
              <a:rPr lang="en-US" dirty="0" smtClean="0"/>
              <a:t>If a renewal is denied it will move to Renew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Dates (and Renewals)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due date is </a:t>
            </a:r>
            <a:r>
              <a:rPr lang="en-US" i="1" dirty="0" smtClean="0"/>
              <a:t>supposed </a:t>
            </a:r>
            <a:r>
              <a:rPr lang="en-US" dirty="0" smtClean="0"/>
              <a:t>to mean the date the item is back at the lender’s</a:t>
            </a:r>
          </a:p>
          <a:p>
            <a:pPr lvl="1"/>
            <a:r>
              <a:rPr lang="en-US" dirty="0" smtClean="0"/>
              <a:t>Almost everyone treats it as the date it begins its trip back to the lender</a:t>
            </a:r>
          </a:p>
          <a:p>
            <a:r>
              <a:rPr lang="en-US" dirty="0" smtClean="0"/>
              <a:t>While you’re waiting for a renewal response, let the patron keep the item</a:t>
            </a:r>
          </a:p>
          <a:p>
            <a:r>
              <a:rPr lang="en-US" dirty="0" smtClean="0"/>
              <a:t>No response is considered to be a granting of the 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to Returned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item you want to return</a:t>
            </a:r>
          </a:p>
          <a:p>
            <a:r>
              <a:rPr lang="en-US" dirty="0" smtClean="0"/>
              <a:t>Click on the Update Options stripe below the request details</a:t>
            </a:r>
          </a:p>
          <a:p>
            <a:r>
              <a:rPr lang="en-US" dirty="0" smtClean="0"/>
              <a:t>Select Returned</a:t>
            </a:r>
          </a:p>
          <a:p>
            <a:r>
              <a:rPr lang="en-US" dirty="0" smtClean="0"/>
              <a:t>Hit the green Update Button</a:t>
            </a:r>
          </a:p>
          <a:p>
            <a:r>
              <a:rPr lang="en-US" dirty="0" smtClean="0"/>
              <a:t>Contact the MLS if you need a good Return To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Request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stripe is at the very bottom of each request</a:t>
            </a:r>
          </a:p>
          <a:p>
            <a:r>
              <a:rPr lang="en-US" dirty="0" smtClean="0"/>
              <a:t>You can see the various processes the request has gone through</a:t>
            </a:r>
          </a:p>
          <a:p>
            <a:r>
              <a:rPr lang="en-US" dirty="0" smtClean="0"/>
              <a:t>If we have emailed you, the text of the email will be included</a:t>
            </a:r>
          </a:p>
          <a:p>
            <a:r>
              <a:rPr lang="en-US" dirty="0" smtClean="0"/>
              <a:t>You may have to hit Show Complete History to see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the MLS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need to do something different than normal</a:t>
            </a:r>
          </a:p>
          <a:p>
            <a:r>
              <a:rPr lang="en-US" dirty="0" smtClean="0"/>
              <a:t>If you have questions or issues with a request or in general</a:t>
            </a:r>
          </a:p>
          <a:p>
            <a:r>
              <a:rPr lang="en-US" dirty="0" smtClean="0"/>
              <a:t>We are all </a:t>
            </a:r>
            <a:r>
              <a:rPr lang="en-US" dirty="0" smtClean="0">
                <a:hlinkClick r:id="rId2"/>
              </a:rPr>
              <a:t>firstname@masslibsystem.org</a:t>
            </a:r>
            <a:endParaRPr lang="en-US" dirty="0" smtClean="0"/>
          </a:p>
          <a:p>
            <a:r>
              <a:rPr lang="en-US" dirty="0" smtClean="0"/>
              <a:t>There is also </a:t>
            </a:r>
            <a:r>
              <a:rPr lang="en-US" dirty="0" smtClean="0">
                <a:hlinkClick r:id="rId3"/>
              </a:rPr>
              <a:t>ill@masslibsystem.org</a:t>
            </a:r>
            <a:endParaRPr lang="en-US" dirty="0" smtClean="0"/>
          </a:p>
          <a:p>
            <a:r>
              <a:rPr lang="en-US" dirty="0" smtClean="0"/>
              <a:t>We are option 4 on the telephone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VirtCat</a:t>
            </a:r>
            <a:r>
              <a:rPr lang="en-US" dirty="0" smtClean="0"/>
              <a:t>, the </a:t>
            </a:r>
            <a:r>
              <a:rPr lang="en-US" dirty="0" err="1" smtClean="0"/>
              <a:t>CommCat</a:t>
            </a:r>
            <a:r>
              <a:rPr lang="en-US" dirty="0" smtClean="0"/>
              <a:t> and Point to Point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Virtual Catalog is in the process of transitioning to the Commonwealth Catalog</a:t>
            </a:r>
          </a:p>
          <a:p>
            <a:r>
              <a:rPr lang="en-US" dirty="0" smtClean="0"/>
              <a:t>During the transition, various networks and libraries will be unable to borrow from each other in a nicely automated and patron driven fashion at various time in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Commonwealth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include everyone who was in the Virtual Catalog plus the </a:t>
            </a:r>
            <a:r>
              <a:rPr lang="en-US" dirty="0" err="1" smtClean="0"/>
              <a:t>MassCat</a:t>
            </a:r>
            <a:r>
              <a:rPr lang="en-US" dirty="0" smtClean="0"/>
              <a:t> libraries</a:t>
            </a:r>
          </a:p>
          <a:p>
            <a:r>
              <a:rPr lang="en-US" dirty="0"/>
              <a:t>Can be searched at </a:t>
            </a:r>
            <a:r>
              <a:rPr lang="en-US" dirty="0">
                <a:hlinkClick r:id="rId2"/>
              </a:rPr>
              <a:t>http://commonwealthcatalog.org/MVC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This link is for librarians only!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want to spend our time?</a:t>
            </a:r>
          </a:p>
          <a:p>
            <a:pPr lvl="1"/>
            <a:r>
              <a:rPr lang="en-US" dirty="0" smtClean="0"/>
              <a:t>Mostly Clio</a:t>
            </a:r>
          </a:p>
          <a:p>
            <a:pPr lvl="1"/>
            <a:r>
              <a:rPr lang="en-US" dirty="0" smtClean="0"/>
              <a:t>Mostly Point to Pont</a:t>
            </a:r>
          </a:p>
          <a:p>
            <a:pPr lvl="1"/>
            <a:r>
              <a:rPr lang="en-US" dirty="0" smtClean="0"/>
              <a:t>Searching WorldCat.org</a:t>
            </a:r>
          </a:p>
          <a:p>
            <a:r>
              <a:rPr lang="en-US" dirty="0" smtClean="0"/>
              <a:t>Regarding Clio 2.0, have you tried it?</a:t>
            </a:r>
          </a:p>
          <a:p>
            <a:pPr lvl="1"/>
            <a:r>
              <a:rPr lang="en-US" dirty="0" smtClean="0"/>
              <a:t>If so, do you have any particular questions?</a:t>
            </a:r>
          </a:p>
          <a:p>
            <a:pPr lvl="1"/>
            <a:r>
              <a:rPr lang="en-US" dirty="0" smtClean="0"/>
              <a:t>Put them in chat</a:t>
            </a:r>
            <a:r>
              <a:rPr lang="en-US" smtClean="0"/>
              <a:t>, please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during the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you are willing to go out of state and send your requests to the MLS via Clio</a:t>
            </a:r>
          </a:p>
          <a:p>
            <a:pPr lvl="1"/>
            <a:r>
              <a:rPr lang="en-US" dirty="0" smtClean="0"/>
              <a:t>You may pay more in return postage, but may save in staff time</a:t>
            </a:r>
          </a:p>
          <a:p>
            <a:r>
              <a:rPr lang="en-US" dirty="0" smtClean="0"/>
              <a:t>If you must have items on Delivery Only what to do depends upon what libraries own the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Delivery Only owned by academics that were not on the </a:t>
            </a:r>
            <a:r>
              <a:rPr lang="en-US" dirty="0" err="1" smtClean="0"/>
              <a:t>VirtCat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your requests to the MLS via Clio</a:t>
            </a:r>
          </a:p>
          <a:p>
            <a:r>
              <a:rPr lang="en-US" dirty="0" smtClean="0"/>
              <a:t>We’ll get your item from such places as Williams College, Wellesley College, etc. using OCLC</a:t>
            </a:r>
          </a:p>
          <a:p>
            <a:r>
              <a:rPr lang="en-US" dirty="0" smtClean="0"/>
              <a:t>Although U Mass Amherst was at one time on the </a:t>
            </a:r>
            <a:r>
              <a:rPr lang="en-US" dirty="0" err="1" smtClean="0"/>
              <a:t>VirtCat</a:t>
            </a:r>
            <a:r>
              <a:rPr lang="en-US" dirty="0" smtClean="0"/>
              <a:t>, that has not been the case for quite a while.  They are generous lenders via OCLC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Delivery Only owned by a C/W Mars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C/W Mars did not participate in Point to Point so many of those member libraries will not know what is meant</a:t>
            </a:r>
          </a:p>
          <a:p>
            <a:r>
              <a:rPr lang="en-US" dirty="0" smtClean="0"/>
              <a:t>Send your requests to the MLS via Clio and we will broker them for you</a:t>
            </a:r>
          </a:p>
          <a:p>
            <a:r>
              <a:rPr lang="en-US" dirty="0" smtClean="0"/>
              <a:t>Some individual C/W Mars libraries may be fine with emailed requests.</a:t>
            </a:r>
          </a:p>
          <a:p>
            <a:pPr lvl="1"/>
            <a:r>
              <a:rPr lang="en-US" dirty="0" smtClean="0"/>
              <a:t>If this is your experience, go for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Delivery Only owned by one of the other multi-type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sending a Point to Point request to the owning library</a:t>
            </a:r>
          </a:p>
          <a:p>
            <a:pPr lvl="1"/>
            <a:r>
              <a:rPr lang="en-US" dirty="0" smtClean="0"/>
              <a:t>This may possibly be a sent via a form your network has set up for you</a:t>
            </a:r>
          </a:p>
          <a:p>
            <a:pPr lvl="1"/>
            <a:r>
              <a:rPr lang="en-US" dirty="0" smtClean="0"/>
              <a:t>It may be an email asking to borrow the item in question from the owning library</a:t>
            </a:r>
          </a:p>
          <a:p>
            <a:r>
              <a:rPr lang="en-US" dirty="0" smtClean="0"/>
              <a:t>The MLS has email contacts for many libraries which we are willing to share if you request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MLS role in Point to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willing to be a back up</a:t>
            </a:r>
          </a:p>
          <a:p>
            <a:r>
              <a:rPr lang="en-US" dirty="0" smtClean="0"/>
              <a:t>If you are having difficulty, contact us</a:t>
            </a:r>
          </a:p>
          <a:p>
            <a:r>
              <a:rPr lang="en-US" dirty="0" smtClean="0"/>
              <a:t>We are not staffed to take over all the traffic that the </a:t>
            </a:r>
            <a:r>
              <a:rPr lang="en-US" dirty="0" err="1" smtClean="0"/>
              <a:t>VirtCat</a:t>
            </a:r>
            <a:r>
              <a:rPr lang="en-US" dirty="0" smtClean="0"/>
              <a:t> used to create</a:t>
            </a:r>
          </a:p>
          <a:p>
            <a:r>
              <a:rPr lang="en-US" dirty="0" smtClean="0"/>
              <a:t>That would give us no time to do our major process of requesting items from libraries that you cannot reach yourselves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Requesting Mediated ILL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request form is not changing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It is at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http://cliowebhost.com/MassLibs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/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Log in using your 29999 number as the library card number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Use ill (in lower case) as your password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Give as much bibliographic information as possible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Use the pull downs to indicate acceptable lender charges and shipping options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using WorldCat.org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you may have access to </a:t>
            </a:r>
            <a:r>
              <a:rPr lang="en-US" dirty="0" err="1" smtClean="0"/>
              <a:t>WorldCat</a:t>
            </a:r>
            <a:r>
              <a:rPr lang="en-US" dirty="0" smtClean="0"/>
              <a:t> via </a:t>
            </a:r>
            <a:r>
              <a:rPr lang="en-US" dirty="0" err="1" smtClean="0"/>
              <a:t>FirstSearch</a:t>
            </a:r>
            <a:endParaRPr lang="en-US" dirty="0" smtClean="0"/>
          </a:p>
          <a:p>
            <a:pPr lvl="1"/>
            <a:r>
              <a:rPr lang="en-US" dirty="0" smtClean="0"/>
              <a:t>Some of you may have this access linked to the MLS ILL system so you don’t have to fill out a form</a:t>
            </a:r>
          </a:p>
          <a:p>
            <a:r>
              <a:rPr lang="en-US" dirty="0" smtClean="0"/>
              <a:t>We need a fairly complete citation</a:t>
            </a:r>
          </a:p>
          <a:p>
            <a:r>
              <a:rPr lang="en-US" dirty="0" smtClean="0"/>
              <a:t>We love OCLC numbers or ISBN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slight tweaks to the request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get an automatic email back when you send a request</a:t>
            </a:r>
          </a:p>
          <a:p>
            <a:r>
              <a:rPr lang="en-US" dirty="0" smtClean="0"/>
              <a:t>We have divided postage options to tell us if Alaska and Hawaii are acceptable</a:t>
            </a:r>
          </a:p>
          <a:p>
            <a:r>
              <a:rPr lang="en-US" dirty="0" smtClean="0"/>
              <a:t>We have change the wording to “Acceptable Lending Fee”</a:t>
            </a:r>
          </a:p>
          <a:p>
            <a:r>
              <a:rPr lang="en-US" dirty="0" smtClean="0"/>
              <a:t>We have changed the wording to “Furthest Return Shipping” </a:t>
            </a:r>
          </a:p>
          <a:p>
            <a:pPr lvl="1"/>
            <a:r>
              <a:rPr lang="en-US" dirty="0" smtClean="0"/>
              <a:t>This makes Delivery Only more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Updating via Clio in the Cloud version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</a:t>
            </a:r>
            <a:r>
              <a:rPr lang="en-US" dirty="0"/>
              <a:t>to this URL: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cliomasslibs.azurewebsites.net/Account/Login/</a:t>
            </a:r>
            <a:endParaRPr lang="en-US" dirty="0" smtClean="0"/>
          </a:p>
          <a:p>
            <a:r>
              <a:rPr lang="en-US" dirty="0" smtClean="0"/>
              <a:t>Login with your library nickname as both the user name and the password</a:t>
            </a:r>
          </a:p>
          <a:p>
            <a:pPr lvl="1"/>
            <a:r>
              <a:rPr lang="en-US" dirty="0" smtClean="0"/>
              <a:t>This is just like you did in version 1.0 except you’re going to a different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92202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Borrowing Home Screen</a:t>
            </a:r>
            <a:br>
              <a:rPr lang="en-US" dirty="0" smtClean="0"/>
            </a:br>
            <a:r>
              <a:rPr lang="en-US" dirty="0" smtClean="0"/>
              <a:t>The top of the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box…a quick way to return to this home screen</a:t>
            </a:r>
          </a:p>
          <a:p>
            <a:r>
              <a:rPr lang="en-US" dirty="0" smtClean="0"/>
              <a:t>Printouts </a:t>
            </a:r>
            <a:r>
              <a:rPr lang="en-US" dirty="0" err="1" smtClean="0"/>
              <a:t>pulldown</a:t>
            </a:r>
            <a:endParaRPr lang="en-US" dirty="0" smtClean="0"/>
          </a:p>
          <a:p>
            <a:pPr lvl="1"/>
            <a:r>
              <a:rPr lang="en-US" dirty="0" smtClean="0"/>
              <a:t>To batch print.  Use Print Mine.</a:t>
            </a:r>
          </a:p>
          <a:p>
            <a:r>
              <a:rPr lang="en-US" dirty="0" smtClean="0"/>
              <a:t>Hello </a:t>
            </a:r>
            <a:r>
              <a:rPr lang="en-US" dirty="0" err="1" smtClean="0"/>
              <a:t>xxxx</a:t>
            </a:r>
            <a:r>
              <a:rPr lang="en-US" dirty="0" smtClean="0"/>
              <a:t>….</a:t>
            </a:r>
            <a:r>
              <a:rPr lang="en-US" dirty="0" err="1" smtClean="0"/>
              <a:t>pulldown</a:t>
            </a:r>
            <a:endParaRPr lang="en-US" dirty="0" smtClean="0"/>
          </a:p>
          <a:p>
            <a:pPr lvl="1"/>
            <a:r>
              <a:rPr lang="en-US" dirty="0" smtClean="0"/>
              <a:t>manage account option (please don’t change your password)</a:t>
            </a:r>
          </a:p>
          <a:p>
            <a:pPr lvl="1"/>
            <a:r>
              <a:rPr lang="en-US" dirty="0" smtClean="0"/>
              <a:t>Logout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S">
  <a:themeElements>
    <a:clrScheme name="MLS">
      <a:dk1>
        <a:srgbClr val="00253D"/>
      </a:dk1>
      <a:lt1>
        <a:sysClr val="window" lastClr="FFFFFF"/>
      </a:lt1>
      <a:dk2>
        <a:srgbClr val="00253D"/>
      </a:dk2>
      <a:lt2>
        <a:srgbClr val="FFFFFF"/>
      </a:lt2>
      <a:accent1>
        <a:srgbClr val="00253D"/>
      </a:accent1>
      <a:accent2>
        <a:srgbClr val="446BA8"/>
      </a:accent2>
      <a:accent3>
        <a:srgbClr val="A4C7E2"/>
      </a:accent3>
      <a:accent4>
        <a:srgbClr val="FFFFFF"/>
      </a:accent4>
      <a:accent5>
        <a:srgbClr val="000000"/>
      </a:accent5>
      <a:accent6>
        <a:srgbClr val="FFFFFF"/>
      </a:accent6>
      <a:hlink>
        <a:srgbClr val="FE19FF"/>
      </a:hlink>
      <a:folHlink>
        <a:srgbClr val="800080"/>
      </a:folHlink>
    </a:clrScheme>
    <a:fontScheme name="MLS">
      <a:majorFont>
        <a:latin typeface="Interstate Black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1442</Words>
  <Application>Microsoft Office PowerPoint</Application>
  <PresentationFormat>On-screen Show (4:3)</PresentationFormat>
  <Paragraphs>170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MLS</vt:lpstr>
      <vt:lpstr>Clio in the Cloud Version 2.0</vt:lpstr>
      <vt:lpstr>Agenda</vt:lpstr>
      <vt:lpstr>Run polls</vt:lpstr>
      <vt:lpstr>Requesting Mediated ILL items</vt:lpstr>
      <vt:lpstr>Consider using WorldCat.org</vt:lpstr>
      <vt:lpstr>Recent slight tweaks to the request form</vt:lpstr>
      <vt:lpstr>Updating via Clio in the Cloud version 2.0</vt:lpstr>
      <vt:lpstr>PowerPoint Presentation</vt:lpstr>
      <vt:lpstr>The Borrowing Home Screen The top of the form</vt:lpstr>
      <vt:lpstr>The Borrowing Home Screen Filters on the left of the form</vt:lpstr>
      <vt:lpstr>The Borrowing Home Screen The Quick Search Box</vt:lpstr>
      <vt:lpstr>Borrowing Lists</vt:lpstr>
      <vt:lpstr>PowerPoint Presentation</vt:lpstr>
      <vt:lpstr>Request Details</vt:lpstr>
      <vt:lpstr>Request Details, Lenders and Dates</vt:lpstr>
      <vt:lpstr>PowerPoint Presentation</vt:lpstr>
      <vt:lpstr>Updating to Received Loan</vt:lpstr>
      <vt:lpstr>Printing a Book Strap</vt:lpstr>
      <vt:lpstr>Emailing Your Patron</vt:lpstr>
      <vt:lpstr>PowerPoint Presentation</vt:lpstr>
      <vt:lpstr>Requesting a Renewal</vt:lpstr>
      <vt:lpstr>Tracking Renewals</vt:lpstr>
      <vt:lpstr>The Renewal Process</vt:lpstr>
      <vt:lpstr>Due Dates (and Renewals)</vt:lpstr>
      <vt:lpstr>Updating to Returned</vt:lpstr>
      <vt:lpstr>The Request History</vt:lpstr>
      <vt:lpstr>Contact the MLS</vt:lpstr>
      <vt:lpstr>The VirtCat, the CommCat and Point to Point Requests</vt:lpstr>
      <vt:lpstr>The Commonwealth Catalog</vt:lpstr>
      <vt:lpstr>Options during the transition</vt:lpstr>
      <vt:lpstr>Delivery Only owned by academics that were not on the VirtCat</vt:lpstr>
      <vt:lpstr>Delivery Only owned by a C/W Mars library</vt:lpstr>
      <vt:lpstr>Delivery Only owned by one of the other multi-type networks</vt:lpstr>
      <vt:lpstr>What is the MLS role in Point to 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Fauver</dc:creator>
  <cp:lastModifiedBy>Sue Kaler</cp:lastModifiedBy>
  <cp:revision>34</cp:revision>
  <dcterms:created xsi:type="dcterms:W3CDTF">2013-10-16T19:09:31Z</dcterms:created>
  <dcterms:modified xsi:type="dcterms:W3CDTF">2014-08-21T20:17:49Z</dcterms:modified>
</cp:coreProperties>
</file>